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66"/>
  </p:notesMasterIdLst>
  <p:handoutMasterIdLst>
    <p:handoutMasterId r:id="rId67"/>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3"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5" r:id="rId38"/>
    <p:sldId id="296" r:id="rId39"/>
    <p:sldId id="297" r:id="rId40"/>
    <p:sldId id="298" r:id="rId41"/>
    <p:sldId id="299" r:id="rId42"/>
    <p:sldId id="300" r:id="rId43"/>
    <p:sldId id="301" r:id="rId44"/>
    <p:sldId id="302" r:id="rId45"/>
    <p:sldId id="303"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08" r:id="rId64"/>
    <p:sldId id="30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306638E7-82DD-4333-9A35-309A43752E07}">
          <p14:sldIdLst>
            <p14:sldId id="256"/>
            <p14:sldId id="257"/>
          </p14:sldIdLst>
        </p14:section>
        <p14:section name="El taller" id="{7950BC20-274F-43AF-B93F-2E25046DF40E}">
          <p14:sldIdLst>
            <p14:sldId id="258"/>
            <p14:sldId id="259"/>
            <p14:sldId id="260"/>
          </p14:sldIdLst>
        </p14:section>
        <p14:section name="Introducción a Xamarin" id="{B056B63E-F856-4AB4-95B6-270E974124D3}">
          <p14:sldIdLst>
            <p14:sldId id="261"/>
            <p14:sldId id="262"/>
            <p14:sldId id="263"/>
            <p14:sldId id="264"/>
            <p14:sldId id="265"/>
            <p14:sldId id="266"/>
            <p14:sldId id="267"/>
            <p14:sldId id="268"/>
            <p14:sldId id="269"/>
            <p14:sldId id="270"/>
            <p14:sldId id="272"/>
            <p14:sldId id="273"/>
            <p14:sldId id="275"/>
            <p14:sldId id="276"/>
            <p14:sldId id="277"/>
            <p14:sldId id="278"/>
            <p14:sldId id="279"/>
            <p14:sldId id="280"/>
            <p14:sldId id="281"/>
            <p14:sldId id="282"/>
            <p14:sldId id="283"/>
            <p14:sldId id="284"/>
          </p14:sldIdLst>
        </p14:section>
        <p14:section name="Introducción a Xamarin.Forms" id="{C5FD1B5A-A8EC-46EB-B502-D60090E2E0E1}">
          <p14:sldIdLst>
            <p14:sldId id="285"/>
            <p14:sldId id="286"/>
            <p14:sldId id="287"/>
            <p14:sldId id="288"/>
            <p14:sldId id="289"/>
            <p14:sldId id="290"/>
            <p14:sldId id="295"/>
            <p14:sldId id="296"/>
          </p14:sldIdLst>
        </p14:section>
        <p14:section name="MVVM" id="{A4EB5EB5-3564-423D-B36E-6EB01214EB60}">
          <p14:sldIdLst>
            <p14:sldId id="297"/>
            <p14:sldId id="298"/>
            <p14:sldId id="299"/>
            <p14:sldId id="300"/>
            <p14:sldId id="301"/>
            <p14:sldId id="302"/>
          </p14:sldIdLst>
        </p14:section>
        <p14:section name="Plugins" id="{D0E63328-0D67-40D3-8455-2EDA07EC7B77}">
          <p14:sldIdLst>
            <p14:sldId id="303"/>
            <p14:sldId id="310"/>
            <p14:sldId id="311"/>
            <p14:sldId id="312"/>
            <p14:sldId id="313"/>
            <p14:sldId id="314"/>
            <p14:sldId id="315"/>
            <p14:sldId id="316"/>
            <p14:sldId id="317"/>
            <p14:sldId id="318"/>
            <p14:sldId id="319"/>
            <p14:sldId id="320"/>
            <p14:sldId id="321"/>
            <p14:sldId id="322"/>
            <p14:sldId id="323"/>
            <p14:sldId id="324"/>
            <p14:sldId id="325"/>
            <p14:sldId id="326"/>
            <p14:sldId id="308"/>
          </p14:sldIdLst>
        </p14:section>
        <p14:section name="Final" id="{CBA077D7-3040-44A2-94FE-E02382AF2429}">
          <p14:sldIdLst>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3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03/06/2017</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‹Nº›</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6/3/2017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1809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20575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20304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465384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881657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36300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2736303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20</a:t>
            </a:fld>
            <a:endParaRPr lang="es-ES" dirty="0"/>
          </a:p>
        </p:txBody>
      </p:sp>
    </p:spTree>
    <p:extLst>
      <p:ext uri="{BB962C8B-B14F-4D97-AF65-F5344CB8AC3E}">
        <p14:creationId xmlns:p14="http://schemas.microsoft.com/office/powerpoint/2010/main" val="370979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34841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019154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74664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81060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327041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25</a:t>
            </a:fld>
            <a:endParaRPr lang="es-ES" dirty="0"/>
          </a:p>
        </p:txBody>
      </p:sp>
    </p:spTree>
    <p:extLst>
      <p:ext uri="{BB962C8B-B14F-4D97-AF65-F5344CB8AC3E}">
        <p14:creationId xmlns:p14="http://schemas.microsoft.com/office/powerpoint/2010/main" val="47441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1806759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130267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31</a:t>
            </a:fld>
            <a:endParaRPr lang="en-US"/>
          </a:p>
        </p:txBody>
      </p:sp>
    </p:spTree>
    <p:extLst>
      <p:ext uri="{BB962C8B-B14F-4D97-AF65-F5344CB8AC3E}">
        <p14:creationId xmlns:p14="http://schemas.microsoft.com/office/powerpoint/2010/main" val="2426291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32</a:t>
            </a:fld>
            <a:endParaRPr lang="en-US"/>
          </a:p>
        </p:txBody>
      </p:sp>
    </p:spTree>
    <p:extLst>
      <p:ext uri="{BB962C8B-B14F-4D97-AF65-F5344CB8AC3E}">
        <p14:creationId xmlns:p14="http://schemas.microsoft.com/office/powerpoint/2010/main" val="3295297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33</a:t>
            </a:fld>
            <a:endParaRPr lang="en-US"/>
          </a:p>
        </p:txBody>
      </p:sp>
    </p:spTree>
    <p:extLst>
      <p:ext uri="{BB962C8B-B14F-4D97-AF65-F5344CB8AC3E}">
        <p14:creationId xmlns:p14="http://schemas.microsoft.com/office/powerpoint/2010/main" val="1876934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626522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204495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096031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6/3/2017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9723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655796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090442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755151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808365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383963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520813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543401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4117709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926651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579939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5</a:t>
            </a:fld>
            <a:endParaRPr lang="es-ES"/>
          </a:p>
        </p:txBody>
      </p:sp>
    </p:spTree>
    <p:extLst>
      <p:ext uri="{BB962C8B-B14F-4D97-AF65-F5344CB8AC3E}">
        <p14:creationId xmlns:p14="http://schemas.microsoft.com/office/powerpoint/2010/main" val="3677110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513139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876696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840415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4212496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03290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282492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204347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3993537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959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6/3/2017 5:00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56072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6772256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416964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4902210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3266864088"/>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1668314332"/>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a:t>Agenda</a:t>
            </a:r>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1547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640839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78D7"/>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1639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87649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402004"/>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845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3" cy="4931036"/>
          </a:xfrm>
        </p:spPr>
        <p:txBody>
          <a:bodyPr wrap="square">
            <a:noAutofit/>
          </a:bodyPr>
          <a:lstStyle>
            <a:lvl1pPr marL="0" indent="0">
              <a:buNone/>
              <a:defRPr/>
            </a:lvl1pPr>
            <a:lvl2pPr marL="336089" indent="0">
              <a:buNone/>
              <a:defRPr/>
            </a:lvl2pPr>
            <a:lvl3pPr marL="560147" indent="0">
              <a:buNone/>
              <a:defRPr sz="2353"/>
            </a:lvl3pPr>
            <a:lvl4pPr marL="784208" indent="0">
              <a:buNone/>
              <a:defRPr sz="1961"/>
            </a:lvl4pPr>
            <a:lvl5pPr marL="1008266"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0641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7"/>
            <a:ext cx="5378548" cy="271484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1" indent="0">
              <a:buNone/>
              <a:tabLst/>
              <a:defRPr sz="1961"/>
            </a:lvl3pPr>
            <a:lvl4pPr marL="451231" indent="0">
              <a:buNone/>
              <a:defRPr/>
            </a:lvl4pPr>
            <a:lvl5pPr marL="6721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414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424460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171748"/>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spTree>
    <p:extLst>
      <p:ext uri="{BB962C8B-B14F-4D97-AF65-F5344CB8AC3E}">
        <p14:creationId xmlns:p14="http://schemas.microsoft.com/office/powerpoint/2010/main" val="8001619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5348979" y="888770"/>
            <a:ext cx="6424378" cy="995838"/>
          </a:xfrm>
          <a:noFill/>
        </p:spPr>
        <p:txBody>
          <a:bodyPr wrap="square" tIns="91440" bIns="91440" anchor="t"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348980" y="1889073"/>
            <a:ext cx="6424378"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369468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1957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40" y="2084172"/>
            <a:ext cx="41833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408647" y="4832636"/>
            <a:ext cx="4412934" cy="464181"/>
          </a:xfrm>
          <a:noFill/>
        </p:spPr>
        <p:txBody>
          <a:bodyPr lIns="146304" tIns="109728" rIns="146304" bIns="109728" anchor="b">
            <a:noAutofit/>
          </a:bodyPr>
          <a:lstStyle>
            <a:lvl1pPr marL="0" indent="0" algn="ctr">
              <a:spcBef>
                <a:spcPts val="0"/>
              </a:spcBef>
              <a:buNone/>
              <a:defRPr sz="2353"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7887847" y="1212173"/>
            <a:ext cx="3454530" cy="724246"/>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1478137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tx2"/>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9062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960158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Xamarin</a:t>
            </a:r>
            <a:r>
              <a:rPr lang="en-US" sz="800" baseline="0" dirty="0">
                <a:solidFill>
                  <a:srgbClr val="666666"/>
                </a:solidFill>
              </a:rPr>
              <a:t> Dev Days Madrid</a:t>
            </a:r>
            <a:endParaRPr lang="en-US" sz="800" dirty="0">
              <a:solidFill>
                <a:srgbClr val="666666"/>
              </a:solidFill>
            </a:endParaRP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8" r:id="rId45"/>
    <p:sldLayoutId id="2147483749" r:id="rId46"/>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41.xml"/><Relationship Id="rId5" Type="http://schemas.openxmlformats.org/officeDocument/2006/relationships/image" Target="../media/image13.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emf"/><Relationship Id="rId5" Type="http://schemas.openxmlformats.org/officeDocument/2006/relationships/image" Target="../media/image13.emf"/><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1.xml"/><Relationship Id="rId4" Type="http://schemas.openxmlformats.org/officeDocument/2006/relationships/image" Target="../media/image13.emf"/></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image" Target="../media/image39.emf"/><Relationship Id="rId21" Type="http://schemas.openxmlformats.org/officeDocument/2006/relationships/image" Target="../media/image57.png"/><Relationship Id="rId7" Type="http://schemas.openxmlformats.org/officeDocument/2006/relationships/image" Target="../media/image43.emf"/><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emf"/><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24" Type="http://schemas.microsoft.com/office/2007/relationships/hdphoto" Target="../media/hdphoto1.wdp"/><Relationship Id="rId5" Type="http://schemas.openxmlformats.org/officeDocument/2006/relationships/image" Target="../media/image41.emf"/><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emf"/><Relationship Id="rId19" Type="http://schemas.openxmlformats.org/officeDocument/2006/relationships/image" Target="../media/image55.png"/><Relationship Id="rId4" Type="http://schemas.openxmlformats.org/officeDocument/2006/relationships/image" Target="../media/image40.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s://portal.azure.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err="1"/>
              <a:t>HandsOnLab</a:t>
            </a:r>
            <a:endParaRPr lang="en-US" dirty="0"/>
          </a:p>
        </p:txBody>
      </p:sp>
      <p:sp>
        <p:nvSpPr>
          <p:cNvPr id="2" name="Subtitle 1"/>
          <p:cNvSpPr>
            <a:spLocks noGrp="1"/>
          </p:cNvSpPr>
          <p:nvPr>
            <p:ph type="subTitle" idx="1"/>
          </p:nvPr>
        </p:nvSpPr>
        <p:spPr/>
        <p:txBody>
          <a:bodyPr/>
          <a:lstStyle/>
          <a:p>
            <a:r>
              <a:rPr lang="en-US" dirty="0"/>
              <a:t>Xamarin Dev Days Madrid 2017</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sp>
        <p:nvSpPr>
          <p:cNvPr id="20" name="Left Brace 19"/>
          <p:cNvSpPr/>
          <p:nvPr/>
        </p:nvSpPr>
        <p:spPr>
          <a:xfrm rot="5400000">
            <a:off x="5986051" y="537968"/>
            <a:ext cx="234752" cy="984519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 name="Group 2"/>
          <p:cNvGrpSpPr/>
          <p:nvPr/>
        </p:nvGrpSpPr>
        <p:grpSpPr>
          <a:xfrm>
            <a:off x="2893874" y="1445230"/>
            <a:ext cx="6419107" cy="3642539"/>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4962446" y="2150169"/>
              <a:ext cx="2104077" cy="530946"/>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2830402" y="3439156"/>
              <a:ext cx="6393682" cy="8930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275086"/>
            <a:ext cx="10971244" cy="1142838"/>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2" y="5167626"/>
            <a:ext cx="4502496" cy="613886"/>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18" y="5167625"/>
            <a:ext cx="4493937" cy="94211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133" dirty="0" err="1">
                <a:solidFill>
                  <a:schemeClr val="tx1"/>
                </a:solidFill>
              </a:rPr>
              <a:t>Más</a:t>
            </a:r>
            <a:r>
              <a:rPr lang="en-US" sz="2133" dirty="0">
                <a:solidFill>
                  <a:schemeClr val="tx1"/>
                </a:solidFill>
              </a:rPr>
              <a:t> </a:t>
            </a:r>
            <a:r>
              <a:rPr lang="en-US" sz="2133" dirty="0" err="1">
                <a:solidFill>
                  <a:schemeClr val="tx1"/>
                </a:solidFill>
              </a:rPr>
              <a:t>código</a:t>
            </a:r>
            <a:r>
              <a:rPr lang="en-US" sz="2133" dirty="0">
                <a:solidFill>
                  <a:schemeClr val="tx1"/>
                </a:solidFill>
              </a:rPr>
              <a:t> </a:t>
            </a:r>
            <a:r>
              <a:rPr lang="en-US" sz="2133" dirty="0" err="1">
                <a:solidFill>
                  <a:schemeClr val="tx1"/>
                </a:solidFill>
              </a:rPr>
              <a:t>compartido</a:t>
            </a:r>
            <a:r>
              <a:rPr lang="en-US" sz="2133" dirty="0">
                <a:solidFill>
                  <a:schemeClr val="tx1"/>
                </a:solidFill>
              </a:rPr>
              <a:t>, </a:t>
            </a:r>
            <a:r>
              <a:rPr lang="en-US" sz="2133" dirty="0" err="1">
                <a:solidFill>
                  <a:schemeClr val="tx1"/>
                </a:solidFill>
              </a:rPr>
              <a:t>nativo</a:t>
            </a:r>
            <a:endParaRPr lang="en-US" sz="2549" dirty="0">
              <a:solidFill>
                <a:schemeClr val="tx1"/>
              </a:solidFill>
            </a:endParaRPr>
          </a:p>
        </p:txBody>
      </p:sp>
      <p:grpSp>
        <p:nvGrpSpPr>
          <p:cNvPr id="25" name="Group 24"/>
          <p:cNvGrpSpPr/>
          <p:nvPr/>
        </p:nvGrpSpPr>
        <p:grpSpPr>
          <a:xfrm>
            <a:off x="1000642" y="2481565"/>
            <a:ext cx="4502496" cy="253618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2" y="2021411"/>
              <a:ext cx="1968498"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6" y="2021408"/>
              <a:ext cx="2353424" cy="62186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4" y="1803244"/>
            <a:ext cx="3722126"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60"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3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7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10182" y="3518065"/>
            <a:ext cx="4492955" cy="681860"/>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901" y="3868211"/>
            <a:ext cx="9888008" cy="126548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907" y="290404"/>
            <a:ext cx="11654187" cy="899410"/>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solidFill>
                  <a:srgbClr val="70ACBB"/>
                </a:solidFill>
              </a:rPr>
              <a:t>Código</a:t>
            </a:r>
            <a:r>
              <a:rPr lang="en-US" sz="2353" dirty="0">
                <a:solidFill>
                  <a:srgbClr val="70ACBB"/>
                </a:solidFill>
              </a:rPr>
              <a:t> </a:t>
            </a:r>
            <a:r>
              <a:rPr lang="en-US" sz="2353" dirty="0" err="1">
                <a:solidFill>
                  <a:srgbClr val="70ACBB"/>
                </a:solidFill>
              </a:rPr>
              <a:t>común</a:t>
            </a:r>
            <a:r>
              <a:rPr lang="en-US" sz="2353" dirty="0">
                <a:solidFill>
                  <a:srgbClr val="70ACBB"/>
                </a:solidFill>
              </a:rPr>
              <a:t> </a:t>
            </a:r>
            <a:r>
              <a:rPr lang="en-US" sz="2353" dirty="0" err="1">
                <a:solidFill>
                  <a:srgbClr val="70ACBB"/>
                </a:solidFill>
              </a:rPr>
              <a:t>compartido</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Acceso</a:t>
            </a:r>
            <a:r>
              <a:rPr lang="en-US" sz="2353" dirty="0">
                <a:solidFill>
                  <a:srgbClr val="70ACBB"/>
                </a:solidFill>
              </a:rPr>
              <a:t> 100% a APIs </a:t>
            </a:r>
            <a:r>
              <a:rPr lang="en-US" sz="2353" dirty="0" err="1">
                <a:solidFill>
                  <a:srgbClr val="70ACBB"/>
                </a:solidFill>
              </a:rPr>
              <a:t>nativas</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rgbClr val="70ACBB"/>
                </a:solidFill>
              </a:rPr>
              <a:t>Alto </a:t>
            </a:r>
            <a:r>
              <a:rPr lang="en-US" sz="2353" dirty="0" err="1">
                <a:solidFill>
                  <a:srgbClr val="70ACBB"/>
                </a:solidFill>
              </a:rPr>
              <a:t>rendimiento</a:t>
            </a:r>
            <a:endParaRPr lang="en-US" sz="2353" dirty="0">
              <a:solidFill>
                <a:srgbClr val="70ACBB"/>
              </a:solidFill>
            </a:endParaRPr>
          </a:p>
        </p:txBody>
      </p:sp>
      <p:grpSp>
        <p:nvGrpSpPr>
          <p:cNvPr id="11" name="Group 10"/>
          <p:cNvGrpSpPr/>
          <p:nvPr/>
        </p:nvGrpSpPr>
        <p:grpSpPr>
          <a:xfrm>
            <a:off x="1160903" y="1508522"/>
            <a:ext cx="9880632" cy="4069416"/>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Windows C# UI</a:t>
              </a:r>
            </a:p>
          </p:txBody>
        </p:sp>
        <p:sp>
          <p:nvSpPr>
            <p:cNvPr id="43" name="TextBox 42"/>
            <p:cNvSpPr txBox="1"/>
            <p:nvPr/>
          </p:nvSpPr>
          <p:spPr>
            <a:xfrm>
              <a:off x="3396801" y="2274286"/>
              <a:ext cx="2146268"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Android C# UI</a:t>
              </a:r>
            </a:p>
          </p:txBody>
        </p:sp>
        <p:sp>
          <p:nvSpPr>
            <p:cNvPr id="19" name="TextBox 18"/>
            <p:cNvSpPr txBox="1"/>
            <p:nvPr/>
          </p:nvSpPr>
          <p:spPr>
            <a:xfrm>
              <a:off x="1208990" y="2894802"/>
              <a:ext cx="6521889"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097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592"/>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175" dirty="0">
                  <a:solidFill>
                    <a:srgbClr val="FFFFFF"/>
                  </a:solidFill>
                </a:rPr>
                <a:t>Linux/Mono</a:t>
              </a:r>
            </a:p>
            <a:p>
              <a:pPr algn="ctr" defTabSz="913949" fontAlgn="base">
                <a:spcBef>
                  <a:spcPct val="0"/>
                </a:spcBef>
                <a:spcAft>
                  <a:spcPct val="0"/>
                </a:spcAft>
              </a:pPr>
              <a:r>
                <a:rPr lang="en-US" sz="1175" dirty="0" err="1">
                  <a:solidFill>
                    <a:srgbClr val="FFFFFF"/>
                  </a:solidFill>
                </a:rPr>
                <a:t>CoreCLR</a:t>
              </a:r>
              <a:endParaRPr lang="en-US" sz="1175"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7"/>
              <a:ext cx="1690917" cy="54159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567" dirty="0">
                  <a:solidFill>
                    <a:srgbClr val="FFFFFF"/>
                  </a:solidFill>
                </a:rPr>
                <a:t>Azure</a:t>
              </a:r>
            </a:p>
          </p:txBody>
        </p:sp>
      </p:grpSp>
      <p:sp>
        <p:nvSpPr>
          <p:cNvPr id="50" name="TextBox 49"/>
          <p:cNvSpPr txBox="1"/>
          <p:nvPr/>
        </p:nvSpPr>
        <p:spPr>
          <a:xfrm>
            <a:off x="1174477" y="3988305"/>
            <a:ext cx="9867056" cy="892943"/>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3920"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5" y="1962361"/>
            <a:ext cx="12190271" cy="2504328"/>
          </a:xfrm>
          <a:prstGeom prst="rect">
            <a:avLst/>
          </a:prstGeom>
          <a:noFill/>
        </p:spPr>
        <p:txBody>
          <a:bodyPr wrap="square" rtlCol="0">
            <a:spAutoFit/>
          </a:bodyPr>
          <a:lstStyle/>
          <a:p>
            <a:pPr algn="ctr"/>
            <a:r>
              <a:rPr lang="en-US" sz="7842" dirty="0">
                <a:latin typeface="Segoe UI" charset="0"/>
                <a:ea typeface="Segoe UI" charset="0"/>
                <a:cs typeface="Segoe UI" charset="0"/>
              </a:rPr>
              <a:t>Xamarin </a:t>
            </a:r>
            <a:r>
              <a:rPr lang="en-US" sz="7842" dirty="0" err="1">
                <a:latin typeface="Segoe UI" charset="0"/>
                <a:ea typeface="Segoe UI" charset="0"/>
                <a:cs typeface="Segoe UI" charset="0"/>
              </a:rPr>
              <a:t>ahora</a:t>
            </a:r>
            <a:r>
              <a:rPr lang="en-US" sz="7842" dirty="0">
                <a:latin typeface="Segoe UI" charset="0"/>
                <a:ea typeface="Segoe UI" charset="0"/>
                <a:cs typeface="Segoe UI" charset="0"/>
              </a:rPr>
              <a:t> </a:t>
            </a:r>
            <a:r>
              <a:rPr lang="en-US" sz="7842" b="1" dirty="0">
                <a:latin typeface="Segoe UI" charset="0"/>
                <a:ea typeface="Segoe UI" charset="0"/>
                <a:cs typeface="Segoe UI" charset="0"/>
              </a:rPr>
              <a:t>gratis</a:t>
            </a:r>
            <a:r>
              <a:rPr lang="en-US" sz="7842" dirty="0">
                <a:latin typeface="Segoe UI" charset="0"/>
                <a:ea typeface="Segoe UI" charset="0"/>
                <a:cs typeface="Segoe UI" charset="0"/>
              </a:rPr>
              <a:t> e </a:t>
            </a:r>
            <a:r>
              <a:rPr lang="en-US" sz="7842" dirty="0" err="1">
                <a:latin typeface="Segoe UI" charset="0"/>
                <a:ea typeface="Segoe UI" charset="0"/>
                <a:cs typeface="Segoe UI" charset="0"/>
              </a:rPr>
              <a:t>incluido</a:t>
            </a:r>
            <a:r>
              <a:rPr lang="en-US" sz="7842" dirty="0">
                <a:latin typeface="Segoe UI" charset="0"/>
                <a:ea typeface="Segoe UI" charset="0"/>
                <a:cs typeface="Segoe UI" charset="0"/>
              </a:rPr>
              <a:t> </a:t>
            </a:r>
            <a:r>
              <a:rPr lang="en-US" sz="7842" dirty="0" err="1">
                <a:latin typeface="Segoe UI" charset="0"/>
                <a:ea typeface="Segoe UI" charset="0"/>
                <a:cs typeface="Segoe UI" charset="0"/>
              </a:rPr>
              <a:t>en</a:t>
            </a:r>
            <a:r>
              <a:rPr lang="en-US" sz="7842"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26" y="589608"/>
            <a:ext cx="10971244" cy="1142838"/>
          </a:xfrm>
        </p:spPr>
        <p:txBody>
          <a:bodyPr/>
          <a:lstStyle/>
          <a:p>
            <a:r>
              <a:rPr lang="en-US" sz="5866" dirty="0" err="1"/>
              <a:t>Rendimiento</a:t>
            </a:r>
            <a:r>
              <a:rPr lang="en-US" sz="5866" dirty="0"/>
              <a:t> </a:t>
            </a:r>
            <a:r>
              <a:rPr lang="en-US" sz="5866" dirty="0" err="1"/>
              <a:t>nativo</a:t>
            </a:r>
            <a:endParaRPr lang="en-US" sz="5866" dirty="0"/>
          </a:p>
        </p:txBody>
      </p:sp>
      <p:sp>
        <p:nvSpPr>
          <p:cNvPr id="3" name="Text Placeholder 2"/>
          <p:cNvSpPr>
            <a:spLocks noGrp="1"/>
          </p:cNvSpPr>
          <p:nvPr>
            <p:ph type="body" sz="quarter" idx="10"/>
          </p:nvPr>
        </p:nvSpPr>
        <p:spPr>
          <a:xfrm>
            <a:off x="643525" y="4577318"/>
            <a:ext cx="5377785" cy="141654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latin typeface="+mj-lt"/>
                <a:cs typeface="Segoe UI" panose="020B0502040204020203" pitchFamily="34" charset="0"/>
              </a:rPr>
              <a:t> </a:t>
            </a:r>
            <a:r>
              <a:rPr lang="en-US" sz="2353" dirty="0" err="1">
                <a:latin typeface="+mj-lt"/>
                <a:cs typeface="Segoe UI" panose="020B0502040204020203" pitchFamily="34" charset="0"/>
              </a:rPr>
              <a:t>usa</a:t>
            </a:r>
            <a:r>
              <a:rPr lang="en-US" sz="2353" dirty="0">
                <a:latin typeface="+mj-lt"/>
                <a:cs typeface="Segoe UI" panose="020B0502040204020203" pitchFamily="34" charset="0"/>
              </a:rPr>
              <a:t>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Ahead Of Time (AOT) para </a:t>
            </a:r>
            <a:r>
              <a:rPr lang="en-US" sz="2353" dirty="0" err="1">
                <a:latin typeface="+mj-lt"/>
                <a:cs typeface="Segoe UI" panose="020B0502040204020203" pitchFamily="34" charset="0"/>
              </a:rPr>
              <a:t>crear</a:t>
            </a:r>
            <a:r>
              <a:rPr lang="en-US" sz="2353" dirty="0">
                <a:latin typeface="+mj-lt"/>
                <a:cs typeface="Segoe UI" panose="020B0502040204020203" pitchFamily="34" charset="0"/>
              </a:rPr>
              <a:t> un </a:t>
            </a:r>
            <a:r>
              <a:rPr lang="en-US" sz="2353" dirty="0" err="1">
                <a:latin typeface="+mj-lt"/>
                <a:cs typeface="Segoe UI" panose="020B0502040204020203" pitchFamily="34" charset="0"/>
              </a:rPr>
              <a:t>binario</a:t>
            </a:r>
            <a:r>
              <a:rPr lang="en-US" sz="2353"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245385" y="4577317"/>
            <a:ext cx="5377785" cy="1416542"/>
          </a:xfrm>
        </p:spPr>
        <p:txBody>
          <a:bodyPr/>
          <a:lstStyle/>
          <a:p>
            <a:pPr marL="225615" lvl="1" defTabSz="447933">
              <a:lnSpc>
                <a:spcPct val="110000"/>
              </a:lnSpc>
              <a:defRPr/>
            </a:pPr>
            <a:r>
              <a:rPr lang="en-US" sz="2353" dirty="0" err="1">
                <a:solidFill>
                  <a:srgbClr val="66B11F"/>
                </a:solidFill>
                <a:cs typeface="Segoe UI" panose="020B0502040204020203" pitchFamily="34" charset="0"/>
              </a:rPr>
              <a:t>Xamarin.Android</a:t>
            </a:r>
            <a:r>
              <a:rPr lang="en-US" sz="2353" dirty="0">
                <a:latin typeface="+mj-lt"/>
                <a:cs typeface="Segoe UI" panose="020B0502040204020203" pitchFamily="34" charset="0"/>
              </a:rPr>
              <a:t> </a:t>
            </a:r>
            <a:r>
              <a:rPr lang="en-US" sz="2353" dirty="0" err="1">
                <a:latin typeface="+mj-lt"/>
                <a:cs typeface="Segoe UI" panose="020B0502040204020203" pitchFamily="34" charset="0"/>
              </a:rPr>
              <a:t>toma</a:t>
            </a:r>
            <a:r>
              <a:rPr lang="en-US" sz="2353" dirty="0">
                <a:latin typeface="+mj-lt"/>
                <a:cs typeface="Segoe UI" panose="020B0502040204020203" pitchFamily="34" charset="0"/>
              </a:rPr>
              <a:t> </a:t>
            </a:r>
            <a:r>
              <a:rPr lang="en-US" sz="2353" dirty="0" err="1">
                <a:latin typeface="+mj-lt"/>
                <a:cs typeface="Segoe UI" panose="020B0502040204020203" pitchFamily="34" charset="0"/>
              </a:rPr>
              <a:t>ventaja</a:t>
            </a:r>
            <a:r>
              <a:rPr lang="en-US" sz="2353" dirty="0">
                <a:latin typeface="+mj-lt"/>
                <a:cs typeface="Segoe UI" panose="020B0502040204020203" pitchFamily="34" charset="0"/>
              </a:rPr>
              <a:t> de  la </a:t>
            </a:r>
            <a:r>
              <a:rPr lang="en-US" sz="2353" dirty="0" err="1">
                <a:latin typeface="+mj-lt"/>
                <a:cs typeface="Segoe UI" panose="020B0502040204020203" pitchFamily="34" charset="0"/>
              </a:rPr>
              <a:t>compilación</a:t>
            </a:r>
            <a:r>
              <a:rPr lang="en-US" sz="2353" dirty="0">
                <a:latin typeface="+mj-lt"/>
                <a:cs typeface="Segoe UI" panose="020B0502040204020203" pitchFamily="34" charset="0"/>
              </a:rPr>
              <a:t> Just In Time (JIT) </a:t>
            </a:r>
            <a:r>
              <a:rPr lang="en-US" sz="2353" dirty="0" err="1">
                <a:latin typeface="+mj-lt"/>
                <a:cs typeface="Segoe UI" panose="020B0502040204020203" pitchFamily="34" charset="0"/>
              </a:rPr>
              <a:t>en</a:t>
            </a:r>
            <a:r>
              <a:rPr lang="en-US" sz="2353" dirty="0">
                <a:latin typeface="+mj-lt"/>
                <a:cs typeface="Segoe UI" panose="020B0502040204020203" pitchFamily="34" charset="0"/>
              </a:rPr>
              <a:t> </a:t>
            </a:r>
            <a:r>
              <a:rPr lang="en-US" sz="2353" dirty="0" err="1">
                <a:latin typeface="+mj-lt"/>
                <a:cs typeface="Segoe UI" panose="020B0502040204020203" pitchFamily="34" charset="0"/>
              </a:rPr>
              <a:t>dispositivos</a:t>
            </a:r>
            <a:r>
              <a:rPr lang="en-US" sz="2353" dirty="0">
                <a:latin typeface="+mj-lt"/>
                <a:cs typeface="Segoe UI" panose="020B0502040204020203" pitchFamily="34" charset="0"/>
              </a:rPr>
              <a:t> Android.</a:t>
            </a:r>
          </a:p>
        </p:txBody>
      </p:sp>
      <p:grpSp>
        <p:nvGrpSpPr>
          <p:cNvPr id="6" name="Group 5"/>
          <p:cNvGrpSpPr/>
          <p:nvPr/>
        </p:nvGrpSpPr>
        <p:grpSpPr>
          <a:xfrm>
            <a:off x="782011" y="1868260"/>
            <a:ext cx="10602962" cy="2573243"/>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496602" y="50772"/>
            <a:ext cx="10971244" cy="1142838"/>
          </a:xfrm>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865" y="1193610"/>
            <a:ext cx="12190271" cy="6215057"/>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 y="488"/>
            <a:ext cx="12190271" cy="751007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316506" y="399545"/>
            <a:ext cx="3472050" cy="1142838"/>
          </a:xfrm>
        </p:spPr>
        <p:txBody>
          <a:bodyPr/>
          <a:lstStyle/>
          <a:p>
            <a:r>
              <a:rPr lang="en-US" sz="6399" dirty="0"/>
              <a:t>C# </a:t>
            </a:r>
            <a:r>
              <a:rPr lang="en-US" sz="6399" dirty="0" err="1"/>
              <a:t>mola</a:t>
            </a:r>
            <a:endParaRPr lang="en-US" sz="6399" dirty="0"/>
          </a:p>
        </p:txBody>
      </p:sp>
      <p:sp>
        <p:nvSpPr>
          <p:cNvPr id="12" name="Title 1"/>
          <p:cNvSpPr txBox="1">
            <a:spLocks/>
          </p:cNvSpPr>
          <p:nvPr/>
        </p:nvSpPr>
        <p:spPr>
          <a:xfrm>
            <a:off x="8519542" y="3802661"/>
            <a:ext cx="3472050" cy="1705216"/>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6399" b="1" dirty="0"/>
              <a:t>Y lo </a:t>
            </a:r>
            <a:r>
              <a:rPr lang="en-US" sz="6399" b="1" dirty="0" err="1"/>
              <a:t>sabes</a:t>
            </a:r>
            <a:r>
              <a:rPr lang="en-US" sz="6399" b="1" dirty="0"/>
              <a:t>!</a:t>
            </a:r>
          </a:p>
        </p:txBody>
      </p:sp>
    </p:spTree>
    <p:extLst>
      <p:ext uri="{BB962C8B-B14F-4D97-AF65-F5344CB8AC3E}">
        <p14:creationId xmlns:p14="http://schemas.microsoft.com/office/powerpoint/2010/main" val="1498350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170977"/>
            <a:ext cx="10971244" cy="1142838"/>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777" y="1351175"/>
            <a:ext cx="4531005" cy="130214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8624" y="5044128"/>
            <a:ext cx="4531005" cy="130455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778" y="3111512"/>
            <a:ext cx="4505851" cy="147443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40" y="1632970"/>
            <a:ext cx="4448276"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LINQ</a:t>
            </a:r>
          </a:p>
        </p:txBody>
      </p:sp>
      <p:sp>
        <p:nvSpPr>
          <p:cNvPr id="7" name="TextBox 6"/>
          <p:cNvSpPr txBox="1"/>
          <p:nvPr/>
        </p:nvSpPr>
        <p:spPr>
          <a:xfrm>
            <a:off x="6418338" y="3479445"/>
            <a:ext cx="5505915" cy="738649"/>
          </a:xfrm>
          <a:prstGeom prst="rect">
            <a:avLst/>
          </a:prstGeom>
          <a:noFill/>
        </p:spPr>
        <p:txBody>
          <a:bodyPr wrap="square" lIns="182854" tIns="146284" rIns="182854" bIns="146284" rtlCol="0">
            <a:spAutoFit/>
          </a:bodyPr>
          <a:lstStyle/>
          <a:p>
            <a:pPr>
              <a:lnSpc>
                <a:spcPct val="90000"/>
              </a:lnSpc>
              <a:spcAft>
                <a:spcPts val="600"/>
              </a:spcAft>
            </a:pPr>
            <a:r>
              <a:rPr lang="en-US" sz="3200" dirty="0">
                <a:gradFill>
                  <a:gsLst>
                    <a:gs pos="2917">
                      <a:schemeClr val="tx1"/>
                    </a:gs>
                    <a:gs pos="30000">
                      <a:schemeClr val="tx1"/>
                    </a:gs>
                  </a:gsLst>
                  <a:lin ang="5400000" scaled="0"/>
                </a:gradFill>
              </a:rPr>
              <a:t>XML</a:t>
            </a:r>
          </a:p>
        </p:txBody>
      </p:sp>
      <p:sp>
        <p:nvSpPr>
          <p:cNvPr id="8" name="TextBox 7"/>
          <p:cNvSpPr txBox="1"/>
          <p:nvPr/>
        </p:nvSpPr>
        <p:spPr>
          <a:xfrm>
            <a:off x="6418338" y="5325922"/>
            <a:ext cx="5505915" cy="1181871"/>
          </a:xfrm>
          <a:prstGeom prst="rect">
            <a:avLst/>
          </a:prstGeom>
          <a:noFill/>
        </p:spPr>
        <p:txBody>
          <a:bodyPr wrap="square" lIns="182854" tIns="146284" rIns="182854" bIns="146284" rtlCol="0">
            <a:spAutoFit/>
          </a:bodyPr>
          <a:lstStyle/>
          <a:p>
            <a:pPr>
              <a:lnSpc>
                <a:spcPct val="90000"/>
              </a:lnSpc>
              <a:spcAft>
                <a:spcPts val="600"/>
              </a:spcAft>
            </a:pPr>
            <a:r>
              <a:rPr lang="en-US" sz="3200" dirty="0" err="1">
                <a:gradFill>
                  <a:gsLst>
                    <a:gs pos="2917">
                      <a:schemeClr val="tx1"/>
                    </a:gs>
                    <a:gs pos="30000">
                      <a:schemeClr val="tx1"/>
                    </a:gs>
                  </a:gsLst>
                  <a:lin ang="5400000" scaled="0"/>
                </a:gradFill>
              </a:rPr>
              <a:t>Gestión</a:t>
            </a:r>
            <a:r>
              <a:rPr lang="en-US" sz="3200" dirty="0">
                <a:gradFill>
                  <a:gsLst>
                    <a:gs pos="2917">
                      <a:schemeClr val="tx1"/>
                    </a:gs>
                    <a:gs pos="30000">
                      <a:schemeClr val="tx1"/>
                    </a:gs>
                  </a:gsLst>
                  <a:lin ang="5400000" scaled="0"/>
                </a:gradFill>
              </a:rPr>
              <a:t> de </a:t>
            </a:r>
            <a:r>
              <a:rPr lang="en-US" sz="3200" dirty="0" err="1">
                <a:gradFill>
                  <a:gsLst>
                    <a:gs pos="2917">
                      <a:schemeClr val="tx1"/>
                    </a:gs>
                    <a:gs pos="30000">
                      <a:schemeClr val="tx1"/>
                    </a:gs>
                  </a:gsLst>
                  <a:lin ang="5400000" scaled="0"/>
                </a:gradFill>
              </a:rPr>
              <a:t>eventos</a:t>
            </a:r>
            <a:r>
              <a:rPr lang="en-US" sz="3200" dirty="0">
                <a:gradFill>
                  <a:gsLst>
                    <a:gs pos="2917">
                      <a:schemeClr val="tx1"/>
                    </a:gs>
                    <a:gs pos="30000">
                      <a:schemeClr val="tx1"/>
                    </a:gs>
                  </a:gsLst>
                  <a:lin ang="5400000" scaled="0"/>
                </a:gradFill>
              </a:rPr>
              <a:t> y </a:t>
            </a:r>
            <a:r>
              <a:rPr lang="en-US" sz="3200" dirty="0" err="1">
                <a:gradFill>
                  <a:gsLst>
                    <a:gs pos="2917">
                      <a:schemeClr val="tx1"/>
                    </a:gs>
                    <a:gs pos="30000">
                      <a:schemeClr val="tx1"/>
                    </a:gs>
                  </a:gsLst>
                  <a:lin ang="5400000" scaled="0"/>
                </a:gradFill>
              </a:rPr>
              <a:t>delegados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150" y="350911"/>
            <a:ext cx="10971244" cy="1142838"/>
          </a:xfrm>
        </p:spPr>
        <p:txBody>
          <a:bodyPr/>
          <a:lstStyle/>
          <a:p>
            <a:r>
              <a:rPr lang="en-US" dirty="0"/>
              <a:t>Android </a:t>
            </a:r>
            <a:r>
              <a:rPr lang="en-US" dirty="0" err="1"/>
              <a:t>ItemClick</a:t>
            </a:r>
            <a:r>
              <a:rPr lang="en-US" dirty="0"/>
              <a:t>, ¿</a:t>
            </a:r>
            <a:r>
              <a:rPr lang="en-US" dirty="0" err="1"/>
              <a:t>ves</a:t>
            </a:r>
            <a:r>
              <a:rPr lang="en-US" dirty="0"/>
              <a:t> </a:t>
            </a:r>
            <a:r>
              <a:rPr lang="en-US" dirty="0" err="1"/>
              <a:t>diferencias</a:t>
            </a:r>
            <a:r>
              <a:rPr lang="en-US" dirty="0"/>
              <a:t>?</a:t>
            </a:r>
          </a:p>
        </p:txBody>
      </p:sp>
      <p:sp>
        <p:nvSpPr>
          <p:cNvPr id="7" name="TextBox 6"/>
          <p:cNvSpPr txBox="1"/>
          <p:nvPr/>
        </p:nvSpPr>
        <p:spPr>
          <a:xfrm>
            <a:off x="7306891" y="1302619"/>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con Xamarin</a:t>
            </a:r>
          </a:p>
        </p:txBody>
      </p:sp>
      <p:sp>
        <p:nvSpPr>
          <p:cNvPr id="8" name="TextBox 7"/>
          <p:cNvSpPr txBox="1"/>
          <p:nvPr/>
        </p:nvSpPr>
        <p:spPr>
          <a:xfrm>
            <a:off x="1316413" y="1302617"/>
            <a:ext cx="3426016"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0067" y="2075884"/>
            <a:ext cx="5518705" cy="171192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88964" y="4254295"/>
            <a:ext cx="5661875" cy="582960"/>
          </a:xfrm>
          <a:prstGeom prst="rect">
            <a:avLst/>
          </a:prstGeom>
          <a:noFill/>
        </p:spPr>
        <p:txBody>
          <a:bodyPr wrap="square" rtlCol="0">
            <a:spAutoFit/>
          </a:bodyPr>
          <a:lstStyle/>
          <a:p>
            <a:pPr algn="ctr"/>
            <a:r>
              <a:rPr lang="en-US" sz="3200" dirty="0">
                <a:solidFill>
                  <a:schemeClr val="bg1">
                    <a:lumMod val="50000"/>
                  </a:schemeClr>
                </a:solidFill>
                <a:cs typeface="Helvetica" panose="020B0604020202020204" pitchFamily="34" charset="0"/>
              </a:rPr>
              <a:t>C# &amp; </a:t>
            </a:r>
            <a:r>
              <a:rPr lang="en-US" sz="3200" dirty="0" err="1">
                <a:solidFill>
                  <a:schemeClr val="bg1">
                    <a:lumMod val="50000"/>
                  </a:schemeClr>
                </a:solidFill>
                <a:cs typeface="Helvetica" panose="020B0604020202020204" pitchFamily="34" charset="0"/>
              </a:rPr>
              <a:t>Async</a:t>
            </a:r>
            <a:r>
              <a:rPr lang="en-US" sz="3200"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0863" y="5172132"/>
            <a:ext cx="5558073" cy="14184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797400" y="4790070"/>
            <a:ext cx="1161886" cy="373861"/>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875" y="2082678"/>
            <a:ext cx="5514050" cy="147380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48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Crear proyecto</a:t>
            </a:r>
          </a:p>
        </p:txBody>
      </p:sp>
      <p:sp>
        <p:nvSpPr>
          <p:cNvPr id="5" name="Marcador de texto 4"/>
          <p:cNvSpPr>
            <a:spLocks noGrp="1"/>
          </p:cNvSpPr>
          <p:nvPr>
            <p:ph type="subTitle" idx="1"/>
          </p:nvPr>
        </p:nvSpPr>
        <p:spPr/>
        <p:txBody>
          <a:bodyPr/>
          <a:lstStyle/>
          <a:p>
            <a:r>
              <a:rPr lang="es-ES" dirty="0"/>
              <a:t>Conociendo las plantillas y contenido básico</a:t>
            </a:r>
          </a:p>
        </p:txBody>
      </p:sp>
    </p:spTree>
    <p:extLst>
      <p:ext uri="{BB962C8B-B14F-4D97-AF65-F5344CB8AC3E}">
        <p14:creationId xmlns:p14="http://schemas.microsoft.com/office/powerpoint/2010/main" val="3537076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69239" y="1189496"/>
            <a:ext cx="11653523" cy="5481892"/>
          </a:xfrm>
        </p:spPr>
        <p:txBody>
          <a:bodyPr/>
          <a:lstStyle/>
          <a:p>
            <a:r>
              <a:rPr lang="en-US" sz="1200" dirty="0" err="1"/>
              <a:t>Introducción</a:t>
            </a:r>
            <a:r>
              <a:rPr lang="en-US" sz="1200" dirty="0"/>
              <a:t> al taller</a:t>
            </a:r>
          </a:p>
          <a:p>
            <a:r>
              <a:rPr lang="en-US" sz="1200" dirty="0" err="1"/>
              <a:t>Repaso</a:t>
            </a:r>
            <a:r>
              <a:rPr lang="en-US" sz="1200" dirty="0"/>
              <a:t> a Xamarin</a:t>
            </a:r>
          </a:p>
          <a:p>
            <a:r>
              <a:rPr lang="en-US" sz="1200" dirty="0" err="1"/>
              <a:t>Creación</a:t>
            </a:r>
            <a:r>
              <a:rPr lang="en-US" sz="1200" dirty="0"/>
              <a:t> </a:t>
            </a:r>
            <a:r>
              <a:rPr lang="en-US" sz="1200" dirty="0" err="1"/>
              <a:t>proyecto</a:t>
            </a:r>
            <a:endParaRPr lang="en-US" sz="1200" dirty="0"/>
          </a:p>
          <a:p>
            <a:pPr marL="171450" lvl="1" indent="-171450">
              <a:buFont typeface="Arial" panose="020B0604020202020204" pitchFamily="34" charset="0"/>
              <a:buChar char="•"/>
            </a:pPr>
            <a:r>
              <a:rPr lang="en-US" sz="1200" dirty="0" err="1"/>
              <a:t>Estructura</a:t>
            </a:r>
            <a:r>
              <a:rPr lang="en-US" sz="1200" dirty="0"/>
              <a:t> </a:t>
            </a:r>
            <a:r>
              <a:rPr lang="en-US" sz="1200" dirty="0" err="1"/>
              <a:t>proyecto</a:t>
            </a:r>
            <a:endParaRPr lang="en-US" sz="1200" dirty="0"/>
          </a:p>
          <a:p>
            <a:pPr marL="171450" lvl="1" indent="-171450">
              <a:buFont typeface="Arial" panose="020B0604020202020204" pitchFamily="34" charset="0"/>
              <a:buChar char="•"/>
            </a:pPr>
            <a:r>
              <a:rPr lang="en-US" sz="1200" dirty="0"/>
              <a:t>MVVM</a:t>
            </a:r>
          </a:p>
          <a:p>
            <a:pPr marL="171450" lvl="1" indent="-171450">
              <a:buFont typeface="Arial" panose="020B0604020202020204" pitchFamily="34" charset="0"/>
              <a:buChar char="•"/>
            </a:pPr>
            <a:r>
              <a:rPr lang="en-US" sz="1200" dirty="0" err="1"/>
              <a:t>Primeras</a:t>
            </a:r>
            <a:r>
              <a:rPr lang="en-US" sz="1200" dirty="0"/>
              <a:t> </a:t>
            </a:r>
            <a:r>
              <a:rPr lang="en-US" sz="1200" dirty="0" err="1"/>
              <a:t>pruebas</a:t>
            </a:r>
            <a:r>
              <a:rPr lang="en-US" sz="1200" dirty="0"/>
              <a:t> enlace a </a:t>
            </a:r>
            <a:r>
              <a:rPr lang="en-US" sz="1200" dirty="0" err="1"/>
              <a:t>datos</a:t>
            </a:r>
            <a:endParaRPr lang="en-US" sz="1200" dirty="0"/>
          </a:p>
          <a:p>
            <a:r>
              <a:rPr lang="en-US" sz="1200" dirty="0"/>
              <a:t>La </a:t>
            </a:r>
            <a:r>
              <a:rPr lang="en-US" sz="1200" dirty="0" err="1"/>
              <a:t>interfaz</a:t>
            </a:r>
            <a:r>
              <a:rPr lang="en-US" sz="1200" dirty="0"/>
              <a:t> </a:t>
            </a:r>
            <a:r>
              <a:rPr lang="en-US" sz="1200" dirty="0" err="1"/>
              <a:t>compartida</a:t>
            </a:r>
            <a:endParaRPr lang="en-US" sz="1200" dirty="0"/>
          </a:p>
          <a:p>
            <a:pPr marL="171450" lvl="1" indent="-171450">
              <a:buFont typeface="Arial" panose="020B0604020202020204" pitchFamily="34" charset="0"/>
              <a:buChar char="•"/>
            </a:pPr>
            <a:r>
              <a:rPr lang="en-US" sz="1200" dirty="0" err="1"/>
              <a:t>Páginas</a:t>
            </a:r>
            <a:r>
              <a:rPr lang="en-US" sz="1200" dirty="0"/>
              <a:t>, Layouts y </a:t>
            </a:r>
            <a:r>
              <a:rPr lang="en-US" sz="1200" dirty="0" err="1"/>
              <a:t>controles</a:t>
            </a:r>
            <a:r>
              <a:rPr lang="en-US" sz="1200" dirty="0"/>
              <a:t> </a:t>
            </a:r>
            <a:r>
              <a:rPr lang="en-US" sz="1200" dirty="0" err="1"/>
              <a:t>en</a:t>
            </a:r>
            <a:r>
              <a:rPr lang="en-US" sz="1200" dirty="0"/>
              <a:t> </a:t>
            </a:r>
            <a:r>
              <a:rPr lang="en-US" sz="1200" dirty="0" err="1"/>
              <a:t>Xamarin.Forms</a:t>
            </a:r>
            <a:endParaRPr lang="en-US" sz="1200" dirty="0"/>
          </a:p>
          <a:p>
            <a:pPr marL="171450" lvl="1" indent="-171450">
              <a:buFont typeface="Arial" panose="020B0604020202020204" pitchFamily="34" charset="0"/>
              <a:buChar char="•"/>
            </a:pPr>
            <a:r>
              <a:rPr lang="en-US" sz="1200" dirty="0" err="1"/>
              <a:t>Recursos</a:t>
            </a:r>
            <a:r>
              <a:rPr lang="en-US" sz="1200" dirty="0"/>
              <a:t> y </a:t>
            </a:r>
            <a:r>
              <a:rPr lang="en-US" sz="1200" dirty="0" err="1"/>
              <a:t>estilos</a:t>
            </a:r>
            <a:endParaRPr lang="en-US" sz="1200" dirty="0"/>
          </a:p>
          <a:p>
            <a:pPr marL="171450" lvl="1" indent="-171450">
              <a:buFont typeface="Arial" panose="020B0604020202020204" pitchFamily="34" charset="0"/>
              <a:buChar char="•"/>
            </a:pPr>
            <a:r>
              <a:rPr lang="en-US" sz="1200" dirty="0" err="1"/>
              <a:t>Creando</a:t>
            </a:r>
            <a:r>
              <a:rPr lang="en-US" sz="1200" dirty="0"/>
              <a:t> la </a:t>
            </a:r>
            <a:r>
              <a:rPr lang="en-US" sz="1200" dirty="0" err="1"/>
              <a:t>interfaz</a:t>
            </a:r>
            <a:r>
              <a:rPr lang="en-US" sz="1200" dirty="0"/>
              <a:t> </a:t>
            </a:r>
            <a:r>
              <a:rPr lang="en-US" sz="1200" dirty="0" err="1"/>
              <a:t>básica</a:t>
            </a:r>
            <a:r>
              <a:rPr lang="en-US" sz="1200" dirty="0"/>
              <a:t> de </a:t>
            </a:r>
            <a:r>
              <a:rPr lang="en-US" sz="1200" dirty="0" err="1"/>
              <a:t>nuestra</a:t>
            </a:r>
            <a:r>
              <a:rPr lang="en-US" sz="1200" dirty="0"/>
              <a:t> App</a:t>
            </a:r>
          </a:p>
          <a:p>
            <a:r>
              <a:rPr lang="en-US" sz="1200" dirty="0"/>
              <a:t>Azure Mobile Apps</a:t>
            </a:r>
          </a:p>
          <a:p>
            <a:pPr marL="171450" lvl="1" indent="-171450">
              <a:buFont typeface="Arial" panose="020B0604020202020204" pitchFamily="34" charset="0"/>
              <a:buChar char="•"/>
            </a:pPr>
            <a:r>
              <a:rPr lang="en-US" sz="1200" dirty="0"/>
              <a:t>Azure Mobile Apps</a:t>
            </a:r>
          </a:p>
          <a:p>
            <a:pPr marL="171450" lvl="1" indent="-171450">
              <a:buFont typeface="Arial" panose="020B0604020202020204" pitchFamily="34" charset="0"/>
              <a:buChar char="•"/>
            </a:pPr>
            <a:r>
              <a:rPr lang="en-US" sz="1200" dirty="0" err="1"/>
              <a:t>Conceptos</a:t>
            </a:r>
            <a:r>
              <a:rPr lang="en-US" sz="1200" dirty="0"/>
              <a:t> </a:t>
            </a:r>
            <a:r>
              <a:rPr lang="en-US" sz="1200" dirty="0" err="1"/>
              <a:t>básicos</a:t>
            </a:r>
            <a:r>
              <a:rPr lang="en-US" sz="1200" dirty="0"/>
              <a:t> </a:t>
            </a:r>
            <a:r>
              <a:rPr lang="en-US" sz="1200" dirty="0" err="1"/>
              <a:t>relacionados</a:t>
            </a:r>
            <a:r>
              <a:rPr lang="en-US" sz="1200" dirty="0"/>
              <a:t> con </a:t>
            </a:r>
            <a:r>
              <a:rPr lang="en-US" sz="1200" dirty="0" err="1"/>
              <a:t>servicios</a:t>
            </a:r>
            <a:endParaRPr lang="en-US" sz="1200" dirty="0"/>
          </a:p>
          <a:p>
            <a:pPr marL="171450" lvl="1" indent="-171450">
              <a:buFont typeface="Arial" panose="020B0604020202020204" pitchFamily="34" charset="0"/>
              <a:buChar char="•"/>
            </a:pPr>
            <a:r>
              <a:rPr lang="en-US" sz="1200" dirty="0" err="1"/>
              <a:t>Creación</a:t>
            </a:r>
            <a:r>
              <a:rPr lang="en-US" sz="1200" dirty="0"/>
              <a:t> de </a:t>
            </a:r>
            <a:r>
              <a:rPr lang="en-US" sz="1200" dirty="0" err="1"/>
              <a:t>servicios</a:t>
            </a:r>
            <a:r>
              <a:rPr lang="en-US" sz="1200" dirty="0"/>
              <a:t> (</a:t>
            </a:r>
            <a:r>
              <a:rPr lang="en-US" sz="1200" dirty="0" err="1"/>
              <a:t>navegación</a:t>
            </a:r>
            <a:r>
              <a:rPr lang="en-US" sz="1200" dirty="0"/>
              <a:t> y Azure)</a:t>
            </a:r>
          </a:p>
          <a:p>
            <a:pPr marL="171450" lvl="1" indent="-171450">
              <a:buFont typeface="Arial" panose="020B0604020202020204" pitchFamily="34" charset="0"/>
              <a:buChar char="•"/>
            </a:pPr>
            <a:r>
              <a:rPr lang="en-US" sz="1200" dirty="0" err="1"/>
              <a:t>Usando</a:t>
            </a:r>
            <a:r>
              <a:rPr lang="en-US" sz="1200" dirty="0"/>
              <a:t> plugins</a:t>
            </a:r>
          </a:p>
          <a:p>
            <a:r>
              <a:rPr lang="en-US" sz="1200" dirty="0" err="1"/>
              <a:t>Navegación</a:t>
            </a:r>
            <a:endParaRPr lang="en-US" sz="1200" dirty="0"/>
          </a:p>
          <a:p>
            <a:pPr marL="171450" lvl="1" indent="-171450">
              <a:buFont typeface="Arial" panose="020B0604020202020204" pitchFamily="34" charset="0"/>
              <a:buChar char="•"/>
            </a:pPr>
            <a:r>
              <a:rPr lang="en-US" sz="1200" dirty="0" err="1"/>
              <a:t>Conceptos</a:t>
            </a:r>
            <a:r>
              <a:rPr lang="en-US" sz="1200" dirty="0"/>
              <a:t> </a:t>
            </a:r>
            <a:r>
              <a:rPr lang="en-US" sz="1200" dirty="0" err="1"/>
              <a:t>básicos</a:t>
            </a:r>
            <a:r>
              <a:rPr lang="en-US" sz="1200" dirty="0"/>
              <a:t> de </a:t>
            </a:r>
            <a:r>
              <a:rPr lang="en-US" sz="1200" dirty="0" err="1"/>
              <a:t>navegación</a:t>
            </a:r>
            <a:endParaRPr lang="en-US" sz="1200" dirty="0"/>
          </a:p>
          <a:p>
            <a:pPr marL="171450" lvl="1" indent="-171450">
              <a:buFont typeface="Arial" panose="020B0604020202020204" pitchFamily="34" charset="0"/>
              <a:buChar char="•"/>
            </a:pPr>
            <a:r>
              <a:rPr lang="en-US" sz="1200" dirty="0" err="1"/>
              <a:t>Completar</a:t>
            </a:r>
            <a:r>
              <a:rPr lang="en-US" sz="1200" dirty="0"/>
              <a:t> la App</a:t>
            </a:r>
          </a:p>
          <a:p>
            <a:pPr lvl="1"/>
            <a:endParaRPr lang="en-US" sz="1568"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53" y="1804903"/>
            <a:ext cx="10971244" cy="2897726"/>
          </a:xfrm>
        </p:spPr>
        <p:txBody>
          <a:bodyPr/>
          <a:lstStyle/>
          <a:p>
            <a:pPr algn="ctr"/>
            <a:r>
              <a:rPr lang="es-ES_tradnl" sz="9598" spc="-400" dirty="0">
                <a:solidFill>
                  <a:schemeClr val="tx1">
                    <a:lumMod val="50000"/>
                    <a:lumOff val="50000"/>
                  </a:schemeClr>
                </a:solidFill>
              </a:rPr>
              <a:t>¿</a:t>
            </a:r>
            <a:r>
              <a:rPr lang="es-ES_tradnl" sz="7058" spc="-400" dirty="0">
                <a:solidFill>
                  <a:schemeClr val="tx1">
                    <a:lumMod val="50000"/>
                    <a:lumOff val="50000"/>
                  </a:schemeClr>
                </a:solidFill>
              </a:rPr>
              <a:t>Cómo funciona es </a:t>
            </a:r>
            <a:r>
              <a:rPr lang="es-ES_tradnl" sz="7058" spc="-400" dirty="0" err="1">
                <a:solidFill>
                  <a:schemeClr val="tx1">
                    <a:lumMod val="50000"/>
                    <a:lumOff val="50000"/>
                  </a:schemeClr>
                </a:solidFill>
              </a:rPr>
              <a:t>Xamarin</a:t>
            </a:r>
            <a:r>
              <a:rPr lang="es-ES_tradnl" sz="7058" spc="-400" dirty="0">
                <a:solidFill>
                  <a:schemeClr val="tx1">
                    <a:lumMod val="50000"/>
                    <a:lumOff val="50000"/>
                  </a:schemeClr>
                </a:solidFill>
              </a:rPr>
              <a:t>?</a:t>
            </a:r>
            <a:endParaRPr lang="es-ES_tradnl" sz="9598" spc="-400"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537" y="471894"/>
            <a:ext cx="10971244" cy="1142838"/>
          </a:xfrm>
        </p:spPr>
        <p:txBody>
          <a:bodyPr/>
          <a:lstStyle/>
          <a:p>
            <a:r>
              <a:rPr lang="en-US" dirty="0"/>
              <a:t>Windows APIs</a:t>
            </a:r>
          </a:p>
        </p:txBody>
      </p:sp>
      <p:grpSp>
        <p:nvGrpSpPr>
          <p:cNvPr id="44" name="Group 43"/>
          <p:cNvGrpSpPr/>
          <p:nvPr/>
        </p:nvGrpSpPr>
        <p:grpSpPr>
          <a:xfrm>
            <a:off x="759028" y="1785790"/>
            <a:ext cx="10714759" cy="1039675"/>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Microsoft.Phone</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Windows.Storage</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Microsoft.Devices</a:t>
              </a:r>
              <a:endParaRPr lang="en-US" sz="1766" dirty="0">
                <a:solidFill>
                  <a:srgbClr val="FFFFFF"/>
                </a:solidFill>
                <a:cs typeface="Helvetica Light"/>
              </a:endParaRPr>
            </a:p>
          </p:txBody>
        </p:sp>
        <p:sp>
          <p:nvSpPr>
            <p:cNvPr id="34" name="TextBox 33"/>
            <p:cNvSpPr txBox="1"/>
            <p:nvPr/>
          </p:nvSpPr>
          <p:spPr>
            <a:xfrm>
              <a:off x="6299200" y="1820862"/>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grpSp>
        <p:nvGrpSpPr>
          <p:cNvPr id="38" name="Group 37"/>
          <p:cNvGrpSpPr/>
          <p:nvPr/>
        </p:nvGrpSpPr>
        <p:grpSpPr>
          <a:xfrm>
            <a:off x="754538" y="3765113"/>
            <a:ext cx="10714759" cy="666219"/>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25" name="Rounded Rectangle 24"/>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26" name="Rounded Rectangle 25"/>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27" name="Rounded Rectangle 26"/>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28" name="Rounded Rectangle 27"/>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75" y="616608"/>
            <a:ext cx="10971244" cy="1142838"/>
          </a:xfrm>
        </p:spPr>
        <p:txBody>
          <a:bodyPr/>
          <a:lstStyle/>
          <a:p>
            <a:r>
              <a:rPr lang="en-US" sz="5866" dirty="0"/>
              <a:t>iOS – </a:t>
            </a:r>
            <a:r>
              <a:rPr lang="en-US" sz="5866" dirty="0" err="1"/>
              <a:t>Acceso</a:t>
            </a:r>
            <a:r>
              <a:rPr lang="en-US" sz="5866" dirty="0"/>
              <a:t> al 100% de las APIs</a:t>
            </a:r>
          </a:p>
        </p:txBody>
      </p:sp>
      <p:grpSp>
        <p:nvGrpSpPr>
          <p:cNvPr id="3" name="Group 2"/>
          <p:cNvGrpSpPr/>
          <p:nvPr/>
        </p:nvGrpSpPr>
        <p:grpSpPr>
          <a:xfrm>
            <a:off x="759028" y="1930504"/>
            <a:ext cx="10714759" cy="89496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MapKit</a:t>
              </a:r>
              <a:endParaRPr lang="en-US" sz="1766"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UIKit</a:t>
              </a:r>
              <a:endParaRPr lang="en-US" sz="1766"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iBeacon</a:t>
              </a:r>
              <a:endParaRPr lang="en-US" sz="1766"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CoreGraphics</a:t>
              </a:r>
              <a:endParaRPr lang="en-US" sz="1766"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CoreMotion</a:t>
              </a:r>
              <a:endParaRPr lang="en-US" sz="1766" dirty="0">
                <a:solidFill>
                  <a:srgbClr val="FFFFFF"/>
                </a:solidFill>
                <a:cs typeface="Helvetica Light"/>
              </a:endParaRPr>
            </a:p>
          </p:txBody>
        </p:sp>
        <p:sp>
          <p:nvSpPr>
            <p:cNvPr id="34" name="TextBox 33"/>
            <p:cNvSpPr txBox="1"/>
            <p:nvPr/>
          </p:nvSpPr>
          <p:spPr>
            <a:xfrm>
              <a:off x="6299200" y="1968500"/>
              <a:ext cx="369396" cy="627911"/>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7" name="Left Brace 36"/>
          <p:cNvSpPr/>
          <p:nvPr/>
        </p:nvSpPr>
        <p:spPr>
          <a:xfrm rot="5400000" flipH="1">
            <a:off x="5934169" y="-392713"/>
            <a:ext cx="373457" cy="10705778"/>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2" name="Rounded Rectangle 31"/>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378" y="546583"/>
            <a:ext cx="10971244" cy="1142838"/>
          </a:xfrm>
        </p:spPr>
        <p:txBody>
          <a:bodyPr/>
          <a:lstStyle/>
          <a:p>
            <a:r>
              <a:rPr lang="en-US" sz="5333" dirty="0"/>
              <a:t>Android – </a:t>
            </a:r>
            <a:r>
              <a:rPr lang="en-US" sz="5333" dirty="0" err="1"/>
              <a:t>Acceso</a:t>
            </a:r>
            <a:r>
              <a:rPr lang="en-US" sz="5333" dirty="0"/>
              <a:t> al 100%de las  APIs</a:t>
            </a:r>
          </a:p>
        </p:txBody>
      </p:sp>
      <p:sp>
        <p:nvSpPr>
          <p:cNvPr id="19" name="Rounded Rectangle 18"/>
          <p:cNvSpPr/>
          <p:nvPr/>
        </p:nvSpPr>
        <p:spPr>
          <a:xfrm>
            <a:off x="759030"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Text-to-speech</a:t>
            </a:r>
          </a:p>
        </p:txBody>
      </p:sp>
      <p:sp>
        <p:nvSpPr>
          <p:cNvPr id="20" name="Rounded Rectangle 19"/>
          <p:cNvSpPr/>
          <p:nvPr/>
        </p:nvSpPr>
        <p:spPr>
          <a:xfrm>
            <a:off x="2929317"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ActionBar</a:t>
            </a:r>
            <a:endParaRPr lang="en-US" sz="1766" dirty="0">
              <a:solidFill>
                <a:srgbClr val="FFFFFF"/>
              </a:solidFill>
              <a:cs typeface="Helvetica Light"/>
            </a:endParaRPr>
          </a:p>
        </p:txBody>
      </p:sp>
      <p:sp>
        <p:nvSpPr>
          <p:cNvPr id="21" name="Rounded Rectangle 20"/>
          <p:cNvSpPr/>
          <p:nvPr/>
        </p:nvSpPr>
        <p:spPr>
          <a:xfrm>
            <a:off x="5099603"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567" dirty="0">
                <a:solidFill>
                  <a:srgbClr val="FFFFFF"/>
                </a:solidFill>
                <a:cs typeface="Helvetica Light"/>
              </a:rPr>
              <a:t>Printing Framework</a:t>
            </a:r>
          </a:p>
        </p:txBody>
      </p:sp>
      <p:sp>
        <p:nvSpPr>
          <p:cNvPr id="22" name="Rounded Rectangle 21"/>
          <p:cNvSpPr/>
          <p:nvPr/>
        </p:nvSpPr>
        <p:spPr>
          <a:xfrm>
            <a:off x="7269891"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Renderscript</a:t>
            </a:r>
            <a:endParaRPr lang="en-US" sz="1766" dirty="0">
              <a:solidFill>
                <a:srgbClr val="FFFFFF"/>
              </a:solidFill>
              <a:cs typeface="Helvetica Light"/>
            </a:endParaRPr>
          </a:p>
        </p:txBody>
      </p:sp>
      <p:sp>
        <p:nvSpPr>
          <p:cNvPr id="23" name="Rounded Rectangle 22"/>
          <p:cNvSpPr/>
          <p:nvPr/>
        </p:nvSpPr>
        <p:spPr>
          <a:xfrm>
            <a:off x="9440179" y="2159246"/>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280" y="5370979"/>
            <a:ext cx="1173443" cy="910017"/>
          </a:xfrm>
          <a:prstGeom prst="rect">
            <a:avLst/>
          </a:prstGeom>
        </p:spPr>
      </p:pic>
      <p:sp>
        <p:nvSpPr>
          <p:cNvPr id="34" name="TextBox 33"/>
          <p:cNvSpPr txBox="1"/>
          <p:nvPr/>
        </p:nvSpPr>
        <p:spPr>
          <a:xfrm>
            <a:off x="6195769" y="1785789"/>
            <a:ext cx="362083" cy="615480"/>
          </a:xfrm>
          <a:prstGeom prst="rect">
            <a:avLst/>
          </a:prstGeom>
          <a:noFill/>
        </p:spPr>
        <p:txBody>
          <a:bodyPr wrap="none" lIns="179259" tIns="143407" rIns="179259" bIns="143407" rtlCol="0">
            <a:spAutoFit/>
          </a:bodyPr>
          <a:lstStyle/>
          <a:p>
            <a:pPr defTabSz="914213">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3"/>
            <a:endParaRPr lang="en-US" sz="1766">
              <a:ln w="38100" cmpd="sng">
                <a:solidFill>
                  <a:srgbClr val="000000"/>
                </a:solidFill>
                <a:prstDash val="dash"/>
              </a:ln>
              <a:solidFill>
                <a:srgbClr val="404040"/>
              </a:solidFill>
            </a:endParaRPr>
          </a:p>
        </p:txBody>
      </p:sp>
      <p:sp>
        <p:nvSpPr>
          <p:cNvPr id="24" name="Rounded Rectangle 23"/>
          <p:cNvSpPr/>
          <p:nvPr/>
        </p:nvSpPr>
        <p:spPr>
          <a:xfrm>
            <a:off x="75453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System.Data</a:t>
            </a:r>
            <a:endParaRPr lang="en-US" sz="1766" dirty="0">
              <a:solidFill>
                <a:srgbClr val="FFFFFF"/>
              </a:solidFill>
              <a:cs typeface="Helvetica Light"/>
            </a:endParaRPr>
          </a:p>
        </p:txBody>
      </p:sp>
      <p:sp>
        <p:nvSpPr>
          <p:cNvPr id="25" name="Rounded Rectangle 24"/>
          <p:cNvSpPr/>
          <p:nvPr/>
        </p:nvSpPr>
        <p:spPr>
          <a:xfrm>
            <a:off x="2924827"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System.Windows</a:t>
            </a:r>
            <a:endParaRPr lang="en-US" sz="1766" dirty="0">
              <a:solidFill>
                <a:srgbClr val="FFFFFF"/>
              </a:solidFill>
              <a:cs typeface="Helvetica Light"/>
            </a:endParaRPr>
          </a:p>
        </p:txBody>
      </p:sp>
      <p:sp>
        <p:nvSpPr>
          <p:cNvPr id="30" name="Rounded Rectangle 29"/>
          <p:cNvSpPr/>
          <p:nvPr/>
        </p:nvSpPr>
        <p:spPr>
          <a:xfrm>
            <a:off x="5095113"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System.Numerics</a:t>
            </a:r>
            <a:endParaRPr lang="en-US" sz="1766" dirty="0">
              <a:solidFill>
                <a:srgbClr val="FFFFFF"/>
              </a:solidFill>
              <a:cs typeface="Helvetica Light"/>
            </a:endParaRPr>
          </a:p>
        </p:txBody>
      </p:sp>
      <p:sp>
        <p:nvSpPr>
          <p:cNvPr id="31" name="Rounded Rectangle 30"/>
          <p:cNvSpPr/>
          <p:nvPr/>
        </p:nvSpPr>
        <p:spPr>
          <a:xfrm>
            <a:off x="7265401"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System.Core</a:t>
            </a:r>
            <a:endParaRPr lang="en-US" sz="1766" dirty="0">
              <a:solidFill>
                <a:srgbClr val="FFFFFF"/>
              </a:solidFill>
              <a:cs typeface="Helvetica Light"/>
            </a:endParaRPr>
          </a:p>
        </p:txBody>
      </p:sp>
      <p:sp>
        <p:nvSpPr>
          <p:cNvPr id="37" name="Rounded Rectangle 36"/>
          <p:cNvSpPr/>
          <p:nvPr/>
        </p:nvSpPr>
        <p:spPr>
          <a:xfrm>
            <a:off x="9435689" y="3765113"/>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9030"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System.Net</a:t>
            </a:r>
            <a:endParaRPr lang="en-US" sz="1766" dirty="0">
              <a:solidFill>
                <a:srgbClr val="FFFFFF"/>
              </a:solidFill>
              <a:cs typeface="Helvetica Light"/>
            </a:endParaRPr>
          </a:p>
        </p:txBody>
      </p:sp>
      <p:sp>
        <p:nvSpPr>
          <p:cNvPr id="39" name="Rounded Rectangle 38"/>
          <p:cNvSpPr/>
          <p:nvPr/>
        </p:nvSpPr>
        <p:spPr>
          <a:xfrm>
            <a:off x="2929317"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System.IO</a:t>
            </a:r>
            <a:endParaRPr lang="en-US" sz="1766"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System.Linq</a:t>
            </a:r>
            <a:endParaRPr lang="en-US" sz="1766"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3"/>
            <a:r>
              <a:rPr lang="en-US" sz="1766" dirty="0" err="1">
                <a:solidFill>
                  <a:srgbClr val="FFFFFF"/>
                </a:solidFill>
                <a:cs typeface="Helvetica Light"/>
              </a:rPr>
              <a:t>System.Xml</a:t>
            </a:r>
            <a:endParaRPr lang="en-US" sz="1766"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067" y="477132"/>
            <a:ext cx="11654187" cy="1346003"/>
          </a:xfrm>
        </p:spPr>
        <p:txBody>
          <a:bodyPr/>
          <a:lstStyle/>
          <a:p>
            <a:pPr algn="ctr">
              <a:lnSpc>
                <a:spcPct val="100000"/>
              </a:lnSpc>
            </a:pPr>
            <a:r>
              <a:rPr lang="en-US" sz="3528" dirty="0" err="1"/>
              <a:t>Cualquier</a:t>
            </a:r>
            <a:r>
              <a:rPr lang="en-US" sz="3528" dirty="0"/>
              <a:t> </a:t>
            </a:r>
            <a:r>
              <a:rPr lang="en-US" sz="3528" dirty="0" err="1"/>
              <a:t>cosa</a:t>
            </a:r>
            <a:r>
              <a:rPr lang="en-US" sz="3528" dirty="0"/>
              <a:t> que </a:t>
            </a:r>
            <a:r>
              <a:rPr lang="en-US" sz="3528" dirty="0" err="1"/>
              <a:t>puedas</a:t>
            </a:r>
            <a:r>
              <a:rPr lang="en-US" sz="3528" dirty="0"/>
              <a:t> </a:t>
            </a:r>
            <a:r>
              <a:rPr lang="en-US" sz="3528" dirty="0" err="1"/>
              <a:t>hacer</a:t>
            </a:r>
            <a:r>
              <a:rPr lang="en-US" sz="3528" dirty="0"/>
              <a:t> con Objective-C, Swift, o Java</a:t>
            </a:r>
            <a:br>
              <a:rPr lang="en-US" sz="3528" dirty="0"/>
            </a:br>
            <a:r>
              <a:rPr lang="en-US" sz="3528" dirty="0"/>
              <a:t>se </a:t>
            </a:r>
            <a:r>
              <a:rPr lang="en-US" sz="3528" dirty="0" err="1"/>
              <a:t>puede</a:t>
            </a:r>
            <a:r>
              <a:rPr lang="en-US" sz="3528" dirty="0"/>
              <a:t> </a:t>
            </a:r>
            <a:r>
              <a:rPr lang="en-US" sz="3528" dirty="0" err="1"/>
              <a:t>hacer</a:t>
            </a:r>
            <a:r>
              <a:rPr lang="en-US" sz="3528" dirty="0"/>
              <a:t> </a:t>
            </a:r>
            <a:r>
              <a:rPr lang="en-US" sz="3528" dirty="0">
                <a:latin typeface="+mn-lt"/>
              </a:rPr>
              <a:t>con C# y Visual Studio con Xamarin</a:t>
            </a:r>
            <a:r>
              <a:rPr lang="en-US" sz="3528" dirty="0"/>
              <a:t>.</a:t>
            </a:r>
          </a:p>
        </p:txBody>
      </p:sp>
      <p:grpSp>
        <p:nvGrpSpPr>
          <p:cNvPr id="7" name="Group 6"/>
          <p:cNvGrpSpPr/>
          <p:nvPr/>
        </p:nvGrpSpPr>
        <p:grpSpPr>
          <a:xfrm>
            <a:off x="2281602" y="2054990"/>
            <a:ext cx="8012289" cy="4448770"/>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54" y="1479572"/>
            <a:ext cx="10971244" cy="3640828"/>
          </a:xfrm>
        </p:spPr>
        <p:txBody>
          <a:bodyPr/>
          <a:lstStyle/>
          <a:p>
            <a:r>
              <a:rPr lang="es-ES_tradnl" sz="9598" spc="-400" dirty="0">
                <a:solidFill>
                  <a:schemeClr val="tx1">
                    <a:lumMod val="50000"/>
                    <a:lumOff val="50000"/>
                  </a:schemeClr>
                </a:solidFill>
              </a:rPr>
              <a:t>La clave, </a:t>
            </a:r>
            <a:r>
              <a:rPr lang="es-ES_tradnl" sz="9598" spc="-400" dirty="0">
                <a:solidFill>
                  <a:schemeClr val="tx2"/>
                </a:solidFill>
              </a:rPr>
              <a:t>compartir</a:t>
            </a:r>
            <a:r>
              <a:rPr lang="es-ES_tradnl" sz="9598" spc="-400" dirty="0">
                <a:solidFill>
                  <a:schemeClr val="tx1">
                    <a:lumMod val="50000"/>
                    <a:lumOff val="50000"/>
                  </a:schemeClr>
                </a:solidFill>
              </a:rPr>
              <a:t>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534" y="2458012"/>
            <a:ext cx="4481488" cy="246481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0" dirty="0">
                <a:latin typeface="+mn-lt"/>
              </a:rPr>
              <a:t>1 </a:t>
            </a:r>
            <a:r>
              <a:rPr lang="en-US" sz="3920" dirty="0" err="1">
                <a:latin typeface="+mn-lt"/>
              </a:rPr>
              <a:t>librería</a:t>
            </a:r>
            <a:endParaRPr lang="en-US" sz="3920" dirty="0">
              <a:latin typeface="+mn-lt"/>
            </a:endParaRPr>
          </a:p>
          <a:p>
            <a:pPr marL="0" indent="0">
              <a:buNone/>
            </a:pPr>
            <a:r>
              <a:rPr lang="en-US" sz="3920" dirty="0" err="1">
                <a:latin typeface="+mn-lt"/>
              </a:rPr>
              <a:t>Múltiples</a:t>
            </a:r>
            <a:r>
              <a:rPr lang="en-US" sz="3920" dirty="0">
                <a:latin typeface="+mn-lt"/>
              </a:rPr>
              <a:t> </a:t>
            </a:r>
            <a:r>
              <a:rPr lang="en-US" sz="3920" dirty="0" err="1">
                <a:latin typeface="+mn-lt"/>
              </a:rPr>
              <a:t>Platformas</a:t>
            </a:r>
            <a:endParaRPr lang="en-US" sz="3920" dirty="0">
              <a:latin typeface="+mn-lt"/>
            </a:endParaRPr>
          </a:p>
          <a:p>
            <a:pPr marL="0" indent="0">
              <a:buNone/>
            </a:pPr>
            <a:endParaRPr lang="en-US" sz="2157" dirty="0">
              <a:latin typeface="+mn-lt"/>
            </a:endParaRPr>
          </a:p>
          <a:p>
            <a:pPr marL="0" indent="0">
              <a:buNone/>
            </a:pPr>
            <a:r>
              <a:rPr lang="en-US" sz="2353" dirty="0" err="1">
                <a:latin typeface="+mn-lt"/>
              </a:rPr>
              <a:t>Incluidas</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a:xfrm>
            <a:off x="610378" y="275086"/>
            <a:ext cx="10971244" cy="1142838"/>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4490" y="1516334"/>
            <a:ext cx="4495163" cy="4458814"/>
          </a:xfrm>
          <a:prstGeom prst="rect">
            <a:avLst/>
          </a:prstGeom>
        </p:spPr>
      </p:pic>
    </p:spTree>
    <p:extLst>
      <p:ext uri="{BB962C8B-B14F-4D97-AF65-F5344CB8AC3E}">
        <p14:creationId xmlns:p14="http://schemas.microsoft.com/office/powerpoint/2010/main" val="14200243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766" y="2062971"/>
            <a:ext cx="3585189" cy="2672966"/>
          </a:xfrm>
        </p:spPr>
        <p:txBody>
          <a:bodyPr/>
          <a:lstStyle/>
          <a:p>
            <a:r>
              <a:rPr lang="en-US" dirty="0" err="1"/>
              <a:t>Estadísticas</a:t>
            </a:r>
            <a:r>
              <a:rPr lang="en-US" dirty="0"/>
              <a:t> de </a:t>
            </a:r>
            <a:r>
              <a:rPr lang="en-US" dirty="0" err="1"/>
              <a:t>código</a:t>
            </a:r>
            <a:r>
              <a:rPr lang="en-US" dirty="0"/>
              <a:t> </a:t>
            </a:r>
            <a:r>
              <a:rPr lang="en-US" dirty="0" err="1"/>
              <a:t>compartido</a:t>
            </a:r>
            <a:endParaRPr lang="en-US" dirty="0"/>
          </a:p>
        </p:txBody>
      </p:sp>
      <p:sp>
        <p:nvSpPr>
          <p:cNvPr id="91" name="TextBox 90"/>
          <p:cNvSpPr txBox="1"/>
          <p:nvPr/>
        </p:nvSpPr>
        <p:spPr>
          <a:xfrm>
            <a:off x="1477580" y="4200474"/>
            <a:ext cx="1195063" cy="331773"/>
          </a:xfrm>
          <a:prstGeom prst="rect">
            <a:avLst/>
          </a:prstGeom>
          <a:noFill/>
          <a:ln>
            <a:noFill/>
          </a:ln>
        </p:spPr>
        <p:txBody>
          <a:bodyPr wrap="square" rtlCol="0">
            <a:spAutoFit/>
          </a:bodyPr>
          <a:lstStyle/>
          <a:p>
            <a:pPr algn="r" defTabSz="609397"/>
            <a:r>
              <a:rPr lang="en-US" sz="1567"/>
              <a:t>Mac</a:t>
            </a:r>
            <a:endParaRPr lang="en-US" sz="1567" dirty="0"/>
          </a:p>
        </p:txBody>
      </p:sp>
      <p:sp>
        <p:nvSpPr>
          <p:cNvPr id="92" name="TextBox 91"/>
          <p:cNvSpPr txBox="1"/>
          <p:nvPr/>
        </p:nvSpPr>
        <p:spPr>
          <a:xfrm>
            <a:off x="1502477" y="2949561"/>
            <a:ext cx="1195063" cy="331773"/>
          </a:xfrm>
          <a:prstGeom prst="rect">
            <a:avLst/>
          </a:prstGeom>
          <a:noFill/>
          <a:ln>
            <a:noFill/>
          </a:ln>
        </p:spPr>
        <p:txBody>
          <a:bodyPr wrap="square" rtlCol="0">
            <a:spAutoFit/>
          </a:bodyPr>
          <a:lstStyle/>
          <a:p>
            <a:pPr algn="r" defTabSz="609397"/>
            <a:r>
              <a:rPr lang="en-US" sz="1567"/>
              <a:t>iOS</a:t>
            </a:r>
            <a:endParaRPr lang="en-US" sz="1567" dirty="0"/>
          </a:p>
        </p:txBody>
      </p:sp>
      <p:sp>
        <p:nvSpPr>
          <p:cNvPr id="93" name="TextBox 92"/>
          <p:cNvSpPr txBox="1"/>
          <p:nvPr/>
        </p:nvSpPr>
        <p:spPr>
          <a:xfrm>
            <a:off x="1502477" y="1698648"/>
            <a:ext cx="1195063" cy="331773"/>
          </a:xfrm>
          <a:prstGeom prst="rect">
            <a:avLst/>
          </a:prstGeom>
          <a:noFill/>
          <a:ln>
            <a:noFill/>
          </a:ln>
        </p:spPr>
        <p:txBody>
          <a:bodyPr wrap="square" rtlCol="0">
            <a:spAutoFit/>
          </a:bodyPr>
          <a:lstStyle/>
          <a:p>
            <a:pPr algn="r" defTabSz="609397"/>
            <a:r>
              <a:rPr lang="en-US" sz="1567" dirty="0"/>
              <a:t>Android</a:t>
            </a:r>
          </a:p>
        </p:txBody>
      </p:sp>
      <p:sp>
        <p:nvSpPr>
          <p:cNvPr id="95" name="TextBox 94"/>
          <p:cNvSpPr txBox="1"/>
          <p:nvPr/>
        </p:nvSpPr>
        <p:spPr>
          <a:xfrm>
            <a:off x="680869" y="5483016"/>
            <a:ext cx="1917082" cy="331773"/>
          </a:xfrm>
          <a:prstGeom prst="rect">
            <a:avLst/>
          </a:prstGeom>
          <a:noFill/>
          <a:ln>
            <a:noFill/>
          </a:ln>
        </p:spPr>
        <p:txBody>
          <a:bodyPr wrap="square" rtlCol="0">
            <a:spAutoFit/>
          </a:bodyPr>
          <a:lstStyle/>
          <a:p>
            <a:pPr algn="r" defTabSz="609397"/>
            <a:r>
              <a:rPr lang="en-US" sz="1567"/>
              <a:t>Windows Phone</a:t>
            </a:r>
            <a:endParaRPr lang="en-US" sz="1567" dirty="0"/>
          </a:p>
        </p:txBody>
      </p:sp>
      <p:grpSp>
        <p:nvGrpSpPr>
          <p:cNvPr id="4" name="Group 3"/>
          <p:cNvGrpSpPr/>
          <p:nvPr/>
        </p:nvGrpSpPr>
        <p:grpSpPr>
          <a:xfrm>
            <a:off x="1314736" y="516034"/>
            <a:ext cx="5354283" cy="5825935"/>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algn="ctr" defTabSz="609397"/>
                <a:r>
                  <a:rPr lang="en-US" sz="1766" dirty="0" err="1">
                    <a:solidFill>
                      <a:schemeClr val="tx1">
                        <a:lumMod val="60000"/>
                        <a:lumOff val="40000"/>
                      </a:schemeClr>
                    </a:solidFill>
                  </a:rPr>
                  <a:t>iCircuit</a:t>
                </a:r>
                <a:endParaRPr lang="en-US" sz="1766" dirty="0">
                  <a:solidFill>
                    <a:schemeClr val="tx1">
                      <a:lumMod val="60000"/>
                      <a:lumOff val="40000"/>
                    </a:schemeClr>
                  </a:solidFill>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algn="ctr" defTabSz="609397"/>
                <a:r>
                  <a:rPr lang="en-US" sz="1766"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4328" y="4997520"/>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4328" y="3727765"/>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4328" y="2458011"/>
            <a:ext cx="5825935"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2660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8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a:t>
            </a:r>
            <a:r>
              <a:rPr lang="en-US" dirty="0" err="1"/>
              <a:t>Xamarin.Forms</a:t>
            </a:r>
            <a:endParaRPr lang="en-US" dirty="0"/>
          </a:p>
        </p:txBody>
      </p:sp>
    </p:spTree>
    <p:extLst>
      <p:ext uri="{BB962C8B-B14F-4D97-AF65-F5344CB8AC3E}">
        <p14:creationId xmlns:p14="http://schemas.microsoft.com/office/powerpoint/2010/main" val="1313066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8"/>
            <a:ext cx="8813594" cy="1366656"/>
          </a:xfrm>
        </p:spPr>
        <p:txBody>
          <a:bodyPr/>
          <a:lstStyle/>
          <a:p>
            <a:pPr algn="ctr">
              <a:spcAft>
                <a:spcPts val="588"/>
              </a:spcAft>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algn="ctr">
              <a:spcAft>
                <a:spcPts val="588"/>
              </a:spcAft>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70066" y="366651"/>
            <a:ext cx="11654187" cy="899409"/>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8323" y="1628832"/>
            <a:ext cx="8615355" cy="3600336"/>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Título 6"/>
          <p:cNvSpPr>
            <a:spLocks noGrp="1"/>
          </p:cNvSpPr>
          <p:nvPr>
            <p:ph type="ctrTitle"/>
          </p:nvPr>
        </p:nvSpPr>
        <p:spPr/>
        <p:txBody>
          <a:bodyPr/>
          <a:lstStyle/>
          <a:p>
            <a:r>
              <a:rPr lang="es-ES" dirty="0"/>
              <a:t>Introducción al taller</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5"/>
            <a:ext cx="4502496" cy="1006173"/>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17" y="5167625"/>
            <a:ext cx="4493937" cy="1398460"/>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77" y="1939451"/>
            <a:ext cx="5544287" cy="3982768"/>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4"/>
            <a:ext cx="2166051"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5"/>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err="1">
                <a:solidFill>
                  <a:schemeClr val="tx1"/>
                </a:solidFill>
              </a:rPr>
              <a:t>Páginas</a:t>
            </a:r>
            <a:endParaRPr lang="en-US" sz="4704" dirty="0">
              <a:solidFill>
                <a:schemeClr val="tx1"/>
              </a:solidFill>
            </a:endParaRPr>
          </a:p>
        </p:txBody>
      </p:sp>
      <p:grpSp>
        <p:nvGrpSpPr>
          <p:cNvPr id="12" name="Group 11"/>
          <p:cNvGrpSpPr/>
          <p:nvPr/>
        </p:nvGrpSpPr>
        <p:grpSpPr>
          <a:xfrm>
            <a:off x="2660198" y="3657099"/>
            <a:ext cx="8690110" cy="2257233"/>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75"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75"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75"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75"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75" dirty="0" err="1">
                  <a:cs typeface="Helvetica"/>
                </a:rPr>
                <a:t>ContentView</a:t>
              </a:r>
              <a:endParaRPr lang="en-US" sz="1175"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75" dirty="0" err="1">
                  <a:cs typeface="Helvetica"/>
                </a:rPr>
                <a:t>ScrollView</a:t>
              </a:r>
              <a:endParaRPr lang="en-US" sz="1175"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75"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645" y="1063210"/>
            <a:ext cx="6151909" cy="207509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75"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75"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75"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75"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75" dirty="0" err="1">
                  <a:cs typeface="Helvetica"/>
                </a:rPr>
                <a:t>Carousel</a:t>
              </a:r>
              <a:endParaRPr lang="en-US" sz="1175" dirty="0">
                <a:cs typeface="Helvetica"/>
              </a:endParaRPr>
            </a:p>
          </p:txBody>
        </p:sp>
      </p:grpSp>
    </p:spTree>
    <p:extLst>
      <p:ext uri="{BB962C8B-B14F-4D97-AF65-F5344CB8AC3E}">
        <p14:creationId xmlns:p14="http://schemas.microsoft.com/office/powerpoint/2010/main" val="24644955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528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54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057"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057"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102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528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799"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057"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54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799"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057"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102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528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54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799"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49"/>
            <a:ext cx="5402684" cy="10894970"/>
          </a:xfrm>
        </p:spPr>
        <p:txBody>
          <a:bodyPr/>
          <a:lstStyle/>
          <a:p>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a:t>
            </a:r>
            <a:r>
              <a:rPr lang="en-US" sz="1077" dirty="0" err="1">
                <a:solidFill>
                  <a:srgbClr val="D53A05"/>
                </a:solidFill>
              </a:rPr>
              <a:t>xamarin.com</a:t>
            </a:r>
            <a:r>
              <a:rPr lang="en-US" sz="1077" dirty="0">
                <a:solidFill>
                  <a:srgbClr val="D53A05"/>
                </a:solidFill>
              </a:rPr>
              <a:t>/schemas/2014/forms</a:t>
            </a:r>
            <a:r>
              <a:rPr lang="en-US" sz="1077" dirty="0">
                <a:solidFill>
                  <a:schemeClr val="tx1"/>
                </a:solidFill>
              </a:rPr>
              <a:t>"</a:t>
            </a:r>
          </a:p>
          <a:p>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err="1">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r>
              <a:rPr lang="en-US" sz="1077" dirty="0">
                <a:solidFill>
                  <a:schemeClr val="tx1"/>
                </a:solidFill>
              </a:rPr>
              <a:t>           </a:t>
            </a:r>
            <a:r>
              <a:rPr lang="en-US" sz="1077" dirty="0">
                <a:solidFill>
                  <a:srgbClr val="654792"/>
                </a:solidFill>
              </a:rPr>
              <a:t> </a:t>
            </a:r>
            <a:r>
              <a:rPr lang="en-US" sz="1077" dirty="0" err="1">
                <a:solidFill>
                  <a:srgbClr val="654792"/>
                </a:solidFill>
              </a:rPr>
              <a:t>x:Class</a:t>
            </a:r>
            <a:r>
              <a:rPr lang="en-US" sz="1077" dirty="0">
                <a:solidFill>
                  <a:schemeClr val="tx1"/>
                </a:solidFill>
              </a:rPr>
              <a:t>=</a:t>
            </a:r>
            <a:r>
              <a:rPr lang="en-US" sz="1077" dirty="0">
                <a:solidFill>
                  <a:srgbClr val="D53A05"/>
                </a:solidFill>
              </a:rPr>
              <a:t>"</a:t>
            </a:r>
            <a:r>
              <a:rPr lang="en-US" sz="1077" dirty="0" err="1">
                <a:solidFill>
                  <a:srgbClr val="D53A05"/>
                </a:solidFill>
              </a:rPr>
              <a:t>MyApp.MainPage</a:t>
            </a:r>
            <a:r>
              <a:rPr lang="en-US" sz="1077" dirty="0">
                <a:solidFill>
                  <a:srgbClr val="D53A05"/>
                </a:solidFill>
              </a:rPr>
              <a:t>"</a:t>
            </a:r>
            <a:r>
              <a:rPr lang="en-US" sz="1077" dirty="0">
                <a:solidFill>
                  <a:schemeClr val="tx1"/>
                </a:solidFill>
              </a:rPr>
              <a:t>&gt;</a:t>
            </a:r>
          </a:p>
          <a:p>
            <a:r>
              <a:rPr lang="en-US" sz="1077" dirty="0">
                <a:solidFill>
                  <a:schemeClr val="tx1"/>
                </a:solidFill>
              </a:rPr>
              <a:t>&lt;</a:t>
            </a:r>
            <a:r>
              <a:rPr lang="en-US" sz="1077" dirty="0" err="1">
                <a:solidFill>
                  <a:srgbClr val="53954A"/>
                </a:solidFill>
              </a:rPr>
              <a:t>TabbedPage</a:t>
            </a:r>
            <a:r>
              <a:rPr lang="en-US" sz="1077" dirty="0" err="1">
                <a:solidFill>
                  <a:schemeClr val="tx1"/>
                </a:solidFill>
              </a:rPr>
              <a:t>.Children</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Profile.png</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a:t>
            </a:r>
          </a:p>
          <a:p>
            <a:r>
              <a:rPr lang="de-DE" sz="1077" dirty="0">
                <a:solidFill>
                  <a:schemeClr val="tx1"/>
                </a:solidFill>
              </a:rPr>
              <a:t>                 </a:t>
            </a:r>
            <a:r>
              <a:rPr lang="de-DE" sz="1077" dirty="0" err="1">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err="1">
                <a:solidFill>
                  <a:srgbClr val="654792"/>
                </a:solidFill>
              </a:rPr>
              <a:t>Placeholder</a:t>
            </a:r>
            <a:r>
              <a:rPr lang="de-DE" sz="1077" dirty="0">
                <a:solidFill>
                  <a:schemeClr val="tx1"/>
                </a:solidFill>
              </a:rPr>
              <a:t>=</a:t>
            </a:r>
            <a:r>
              <a:rPr lang="de-DE" sz="1077" dirty="0">
                <a:solidFill>
                  <a:srgbClr val="D53A05"/>
                </a:solidFill>
              </a:rPr>
              <a:t>"Username"</a:t>
            </a:r>
          </a:p>
          <a:p>
            <a:r>
              <a:rPr lang="da-DK" sz="1077" dirty="0">
                <a:solidFill>
                  <a:schemeClr val="tx1"/>
                </a:solidFill>
              </a:rPr>
              <a:t>               </a:t>
            </a:r>
            <a:r>
              <a:rPr lang="da-DK" sz="1077" dirty="0" err="1">
                <a:solidFill>
                  <a:srgbClr val="654792"/>
                </a:solidFill>
              </a:rPr>
              <a:t>Text</a:t>
            </a:r>
            <a:r>
              <a:rPr lang="da-DK" sz="1077" dirty="0">
                <a:solidFill>
                  <a:schemeClr val="tx1"/>
                </a:solidFill>
              </a:rPr>
              <a:t>=</a:t>
            </a:r>
            <a:r>
              <a:rPr lang="da-DK" sz="1077" dirty="0">
                <a:solidFill>
                  <a:srgbClr val="D53A05"/>
                </a:solidFill>
              </a:rPr>
              <a:t>"{Binding </a:t>
            </a:r>
            <a:r>
              <a:rPr lang="da-DK" sz="1077" dirty="0" err="1">
                <a:solidFill>
                  <a:srgbClr val="D53A05"/>
                </a:solidFill>
              </a:rPr>
              <a:t>Username</a:t>
            </a:r>
            <a:r>
              <a:rPr lang="da-DK" sz="1077" dirty="0">
                <a:solidFill>
                  <a:srgbClr val="D53A05"/>
                </a:solidFill>
              </a:rPr>
              <a:t>}"</a:t>
            </a:r>
            <a:r>
              <a:rPr lang="da-DK" sz="1077" dirty="0">
                <a:solidFill>
                  <a:schemeClr val="tx1"/>
                </a:solidFill>
              </a:rPr>
              <a:t>/&gt;</a:t>
            </a:r>
          </a:p>
          <a:p>
            <a:r>
              <a:rPr lang="da-DK" sz="1077" dirty="0">
                <a:solidFill>
                  <a:schemeClr val="tx1"/>
                </a:solidFill>
              </a:rPr>
              <a:t>        &lt;</a:t>
            </a:r>
            <a:r>
              <a:rPr lang="da-DK" sz="1077" dirty="0" err="1">
                <a:solidFill>
                  <a:srgbClr val="53954A"/>
                </a:solidFill>
              </a:rPr>
              <a:t>Entry</a:t>
            </a:r>
            <a:r>
              <a:rPr lang="da-DK" sz="1077" dirty="0">
                <a:solidFill>
                  <a:srgbClr val="53954A"/>
                </a:solidFill>
              </a:rPr>
              <a:t>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p>
          <a:p>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"{Binding Password}"</a:t>
            </a:r>
          </a:p>
          <a:p>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"Login" </a:t>
            </a:r>
            <a:r>
              <a:rPr lang="nl-NL" sz="1077" dirty="0" err="1">
                <a:solidFill>
                  <a:srgbClr val="654792"/>
                </a:solidFill>
              </a:rPr>
              <a:t>TextColor</a:t>
            </a:r>
            <a:r>
              <a:rPr lang="nl-NL" sz="1077" dirty="0">
                <a:solidFill>
                  <a:schemeClr val="tx1"/>
                </a:solidFill>
              </a:rPr>
              <a:t>=</a:t>
            </a:r>
            <a:r>
              <a:rPr lang="nl-NL" sz="1077" dirty="0">
                <a:solidFill>
                  <a:srgbClr val="D53A05"/>
                </a:solidFill>
              </a:rPr>
              <a:t>"White"</a:t>
            </a:r>
          </a:p>
          <a:p>
            <a:r>
              <a:rPr lang="en-US" sz="1077" dirty="0">
                <a:solidFill>
                  <a:schemeClr val="tx1"/>
                </a:solidFill>
              </a:rPr>
              <a:t>                </a:t>
            </a:r>
            <a:r>
              <a:rPr lang="en-US" sz="1077" dirty="0" err="1">
                <a:solidFill>
                  <a:srgbClr val="654792"/>
                </a:solidFill>
              </a:rPr>
              <a:t>BackgroundColor</a:t>
            </a:r>
            <a:r>
              <a:rPr lang="en-US" sz="1077" dirty="0">
                <a:solidFill>
                  <a:schemeClr val="tx1"/>
                </a:solidFill>
              </a:rPr>
              <a:t>=</a:t>
            </a:r>
            <a:r>
              <a:rPr lang="en-US" sz="1077" dirty="0">
                <a:solidFill>
                  <a:srgbClr val="D53A05"/>
                </a:solidFill>
              </a:rPr>
              <a:t>"#77D065"</a:t>
            </a:r>
          </a:p>
          <a:p>
            <a:r>
              <a:rPr lang="en-US" sz="1077" dirty="0">
                <a:solidFill>
                  <a:schemeClr val="tx1"/>
                </a:solidFill>
              </a:rPr>
              <a:t>                </a:t>
            </a:r>
            <a:r>
              <a:rPr lang="en-US" sz="1077" dirty="0">
                <a:solidFill>
                  <a:srgbClr val="654792"/>
                </a:solidFill>
              </a:rPr>
              <a:t>Command</a:t>
            </a:r>
            <a:r>
              <a:rPr lang="en-US" sz="1077" dirty="0">
                <a:solidFill>
                  <a:schemeClr val="tx1"/>
                </a:solidFill>
              </a:rPr>
              <a:t>=</a:t>
            </a:r>
            <a:r>
              <a:rPr lang="en-US" sz="1077" dirty="0">
                <a:solidFill>
                  <a:srgbClr val="D53A05"/>
                </a:solidFill>
              </a:rPr>
              <a:t>"{Binding </a:t>
            </a:r>
            <a:r>
              <a:rPr lang="en-US" sz="1077" dirty="0" err="1">
                <a:solidFill>
                  <a:srgbClr val="D53A05"/>
                </a:solidFill>
              </a:rPr>
              <a:t>LoginCommand</a:t>
            </a:r>
            <a:r>
              <a:rPr lang="en-US" sz="1077" dirty="0">
                <a:solidFill>
                  <a:srgbClr val="D53A05"/>
                </a:solidFill>
              </a:rPr>
              <a:t>}"</a:t>
            </a:r>
            <a:r>
              <a:rPr lang="en-US" sz="1077" dirty="0">
                <a:solidFill>
                  <a:schemeClr val="tx1"/>
                </a:solidFill>
              </a:rPr>
              <a:t>/&gt;</a:t>
            </a:r>
          </a:p>
          <a:p>
            <a:r>
              <a:rPr lang="en-US" sz="1077" dirty="0">
                <a:solidFill>
                  <a:schemeClr val="tx1"/>
                </a:solidFill>
              </a:rPr>
              <a:t>    &lt;/</a:t>
            </a:r>
            <a:r>
              <a:rPr lang="en-US" sz="1077" dirty="0" err="1">
                <a:solidFill>
                  <a:srgbClr val="53954A"/>
                </a:solidFill>
              </a:rPr>
              <a:t>StackLayout</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chemeClr val="tx1"/>
                </a:solidFill>
              </a:rPr>
              <a:t>&gt;</a:t>
            </a:r>
          </a:p>
          <a:p>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Settings.png</a:t>
            </a:r>
            <a:r>
              <a:rPr lang="en-US" sz="1077" dirty="0">
                <a:solidFill>
                  <a:srgbClr val="D53A05"/>
                </a:solidFill>
              </a:rPr>
              <a:t>"</a:t>
            </a:r>
            <a:r>
              <a:rPr lang="en-US" sz="1077" dirty="0">
                <a:solidFill>
                  <a:schemeClr val="tx1"/>
                </a:solidFill>
              </a:rPr>
              <a:t>&gt;</a:t>
            </a:r>
          </a:p>
          <a:p>
            <a:r>
              <a:rPr lang="fi-FI" sz="1077" dirty="0">
                <a:solidFill>
                  <a:srgbClr val="848684"/>
                </a:solidFill>
              </a:rPr>
              <a:t>    &lt;!-- </a:t>
            </a:r>
            <a:r>
              <a:rPr lang="fi-FI" sz="1077" dirty="0" err="1">
                <a:solidFill>
                  <a:srgbClr val="848684"/>
                </a:solidFill>
              </a:rPr>
              <a:t>Settings</a:t>
            </a:r>
            <a:r>
              <a:rPr lang="fi-FI" sz="1077" dirty="0">
                <a:solidFill>
                  <a:srgbClr val="848684"/>
                </a:solidFill>
              </a:rPr>
              <a:t> --&gt;</a:t>
            </a:r>
          </a:p>
          <a:p>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r>
              <a:rPr lang="fi-FI" sz="1077">
                <a:solidFill>
                  <a:schemeClr val="tx1"/>
                </a:solidFill>
              </a:rPr>
              <a:t>&lt;/</a:t>
            </a:r>
            <a:r>
              <a:rPr lang="fi-FI" sz="1077">
                <a:solidFill>
                  <a:srgbClr val="53954A"/>
                </a:solidFill>
              </a:rPr>
              <a:t>TabbedPage</a:t>
            </a:r>
            <a:r>
              <a:rPr lang="fi-FI" sz="1077">
                <a:solidFill>
                  <a:schemeClr val="tx1"/>
                </a:solidFill>
              </a:rPr>
              <a:t>&gt;</a:t>
            </a:r>
            <a:endParaRPr lang="en-US" sz="1077" dirty="0">
              <a:solidFill>
                <a:schemeClr val="tx1"/>
              </a:solidFill>
            </a:endParaRPr>
          </a:p>
          <a:p>
            <a:endParaRPr lang="en-US" sz="1077"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19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Vistas básicas</a:t>
            </a:r>
          </a:p>
        </p:txBody>
      </p:sp>
      <p:sp>
        <p:nvSpPr>
          <p:cNvPr id="5" name="Marcador de texto 4"/>
          <p:cNvSpPr>
            <a:spLocks noGrp="1"/>
          </p:cNvSpPr>
          <p:nvPr>
            <p:ph type="subTitle" idx="1"/>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 patron MVVM</a:t>
            </a:r>
          </a:p>
        </p:txBody>
      </p:sp>
    </p:spTree>
    <p:extLst>
      <p:ext uri="{BB962C8B-B14F-4D97-AF65-F5344CB8AC3E}">
        <p14:creationId xmlns:p14="http://schemas.microsoft.com/office/powerpoint/2010/main" val="22035242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90" y="297307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20" y="3890352"/>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801" y="4807626"/>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74897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err="1"/>
                        <a:t>Xcode</a:t>
                      </a:r>
                      <a:endParaRPr lang="es-ES" sz="2400" dirty="0"/>
                    </a:p>
                  </a:txBody>
                  <a:tcPr marL="91427" marR="91427" marT="45713" marB="45713"/>
                </a:tc>
                <a:tc>
                  <a:txBody>
                    <a:bodyPr/>
                    <a:lstStyle/>
                    <a:p>
                      <a:pPr algn="ctr"/>
                      <a:r>
                        <a:rPr lang="es-ES" sz="2400" dirty="0"/>
                        <a:t>Android Studio</a:t>
                      </a:r>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extLst>
                  <a:ext uri="{0D108BD9-81ED-4DB2-BD59-A6C34878D82A}">
                    <a16:rowId xmlns:a16="http://schemas.microsoft.com/office/drawing/2014/main" val="10001"/>
                  </a:ext>
                </a:extLst>
              </a:tr>
              <a:tr h="1188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a:t>ObjectiveC</a:t>
                      </a:r>
                      <a:r>
                        <a:rPr lang="es-ES" sz="2400" dirty="0"/>
                        <a:t> o Swift</a:t>
                      </a:r>
                    </a:p>
                    <a:p>
                      <a:pPr algn="ctr"/>
                      <a:endParaRPr lang="es-ES" sz="2400" dirty="0"/>
                    </a:p>
                  </a:txBody>
                  <a:tcPr marL="91427" marR="91427" marT="45713" marB="45713"/>
                </a:tc>
                <a:tc>
                  <a:txBody>
                    <a:bodyPr/>
                    <a:lstStyle/>
                    <a:p>
                      <a:pPr algn="ctr"/>
                      <a:r>
                        <a:rPr lang="es-ES" sz="2400" dirty="0"/>
                        <a:t>Java</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MVC</a:t>
                      </a:r>
                    </a:p>
                  </a:txBody>
                  <a:tcPr marL="91427" marR="91427" marT="45713" marB="45713"/>
                </a:tc>
                <a:tc>
                  <a:txBody>
                    <a:bodyPr/>
                    <a:lstStyle/>
                    <a:p>
                      <a:pPr algn="ctr"/>
                      <a:r>
                        <a:rPr lang="es-ES" sz="2400" dirty="0"/>
                        <a:t>MVC</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45582" y="5337276"/>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0598810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gray">
          <a:xfrm>
            <a:off x="7107343" y="2331998"/>
            <a:ext cx="2367438" cy="43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225"/>
            <a:endParaRPr lang="de-DE" sz="3200" b="1" dirty="0">
              <a:solidFill>
                <a:srgbClr val="027F98"/>
              </a:solidFill>
              <a:latin typeface="Myriad Pro"/>
              <a:cs typeface="Myriad Pro"/>
            </a:endParaRPr>
          </a:p>
        </p:txBody>
      </p:sp>
      <p:sp>
        <p:nvSpPr>
          <p:cNvPr id="12" name="TextBox 31"/>
          <p:cNvSpPr txBox="1"/>
          <p:nvPr/>
        </p:nvSpPr>
        <p:spPr>
          <a:xfrm>
            <a:off x="12467123" y="4181367"/>
            <a:ext cx="184705" cy="374793"/>
          </a:xfrm>
          <a:prstGeom prst="rect">
            <a:avLst/>
          </a:prstGeom>
          <a:noFill/>
        </p:spPr>
        <p:txBody>
          <a:bodyPr wrap="none" rtlCol="0">
            <a:spAutoFit/>
          </a:bodyPr>
          <a:lstStyle/>
          <a:p>
            <a:endParaRPr lang="en-US" dirty="0">
              <a:solidFill>
                <a:srgbClr val="027F98"/>
              </a:solidFill>
            </a:endParaRPr>
          </a:p>
        </p:txBody>
      </p:sp>
      <p:sp>
        <p:nvSpPr>
          <p:cNvPr id="10" name="TextBox 22"/>
          <p:cNvSpPr txBox="1"/>
          <p:nvPr/>
        </p:nvSpPr>
        <p:spPr>
          <a:xfrm>
            <a:off x="2636487" y="2977229"/>
            <a:ext cx="646240"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IDE</a:t>
            </a:r>
          </a:p>
        </p:txBody>
      </p:sp>
      <p:sp>
        <p:nvSpPr>
          <p:cNvPr id="14" name="TextBox 22"/>
          <p:cNvSpPr txBox="1"/>
          <p:nvPr/>
        </p:nvSpPr>
        <p:spPr>
          <a:xfrm>
            <a:off x="2249418" y="3805513"/>
            <a:ext cx="1434804" cy="468972"/>
          </a:xfrm>
          <a:prstGeom prst="rect">
            <a:avLst/>
          </a:prstGeom>
          <a:noFill/>
        </p:spPr>
        <p:txBody>
          <a:bodyPr wrap="none" rtlCol="0">
            <a:spAutoFit/>
          </a:bodyPr>
          <a:lstStyle/>
          <a:p>
            <a:r>
              <a:rPr lang="en-US" sz="2400" dirty="0" err="1">
                <a:latin typeface="Segoe UI" panose="020B0502040204020203" pitchFamily="34" charset="0"/>
                <a:cs typeface="Segoe UI" panose="020B0502040204020203" pitchFamily="34" charset="0"/>
              </a:rPr>
              <a:t>Lenguaje</a:t>
            </a:r>
            <a:endParaRPr lang="en-US" sz="2400" dirty="0">
              <a:latin typeface="Segoe UI" panose="020B0502040204020203" pitchFamily="34" charset="0"/>
              <a:cs typeface="Segoe UI" panose="020B0502040204020203" pitchFamily="34" charset="0"/>
            </a:endParaRPr>
          </a:p>
        </p:txBody>
      </p:sp>
      <p:sp>
        <p:nvSpPr>
          <p:cNvPr id="15" name="TextBox 22"/>
          <p:cNvSpPr txBox="1"/>
          <p:nvPr/>
        </p:nvSpPr>
        <p:spPr>
          <a:xfrm>
            <a:off x="2469799" y="4404312"/>
            <a:ext cx="987631" cy="468972"/>
          </a:xfrm>
          <a:prstGeom prst="rect">
            <a:avLst/>
          </a:prstGeom>
          <a:noFill/>
        </p:spPr>
        <p:txBody>
          <a:bodyPr wrap="none" rtlCol="0">
            <a:spAutoFit/>
          </a:bodyPr>
          <a:lstStyle/>
          <a:p>
            <a:r>
              <a:rPr lang="en-US" sz="2400"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nvPr>
        </p:nvGraphicFramePr>
        <p:xfrm>
          <a:off x="3888094" y="1989552"/>
          <a:ext cx="6095136" cy="3383210"/>
        </p:xfrm>
        <a:graphic>
          <a:graphicData uri="http://schemas.openxmlformats.org/drawingml/2006/table">
            <a:tbl>
              <a:tblPr firstRow="1" bandRow="1">
                <a:tableStyleId>{7DF18680-E054-41AD-8BC1-D1AEF772440D}</a:tableStyleId>
              </a:tblPr>
              <a:tblGrid>
                <a:gridCol w="2031712">
                  <a:extLst>
                    <a:ext uri="{9D8B030D-6E8A-4147-A177-3AD203B41FA5}">
                      <a16:colId xmlns:a16="http://schemas.microsoft.com/office/drawing/2014/main" val="20000"/>
                    </a:ext>
                  </a:extLst>
                </a:gridCol>
                <a:gridCol w="2031712">
                  <a:extLst>
                    <a:ext uri="{9D8B030D-6E8A-4147-A177-3AD203B41FA5}">
                      <a16:colId xmlns:a16="http://schemas.microsoft.com/office/drawing/2014/main" val="20001"/>
                    </a:ext>
                  </a:extLst>
                </a:gridCol>
                <a:gridCol w="2031712">
                  <a:extLst>
                    <a:ext uri="{9D8B030D-6E8A-4147-A177-3AD203B41FA5}">
                      <a16:colId xmlns:a16="http://schemas.microsoft.com/office/drawing/2014/main" val="20002"/>
                    </a:ext>
                  </a:extLst>
                </a:gridCol>
              </a:tblGrid>
              <a:tr h="822946">
                <a:tc>
                  <a:txBody>
                    <a:bodyPr/>
                    <a:lstStyle/>
                    <a:p>
                      <a:pPr algn="ctr"/>
                      <a:r>
                        <a:rPr lang="es-ES" sz="2400" dirty="0"/>
                        <a:t>iOS</a:t>
                      </a:r>
                    </a:p>
                  </a:txBody>
                  <a:tcPr marL="91427" marR="91427" marT="45713" marB="45713">
                    <a:solidFill>
                      <a:schemeClr val="accent1"/>
                    </a:solidFill>
                  </a:tcPr>
                </a:tc>
                <a:tc>
                  <a:txBody>
                    <a:bodyPr/>
                    <a:lstStyle/>
                    <a:p>
                      <a:pPr algn="ctr"/>
                      <a:r>
                        <a:rPr lang="es-ES" sz="2400" dirty="0"/>
                        <a:t>Android</a:t>
                      </a:r>
                    </a:p>
                  </a:txBody>
                  <a:tcPr marL="91427" marR="91427" marT="45713" marB="45713">
                    <a:solidFill>
                      <a:schemeClr val="accent1"/>
                    </a:solidFill>
                  </a:tcPr>
                </a:tc>
                <a:tc>
                  <a:txBody>
                    <a:bodyPr/>
                    <a:lstStyle/>
                    <a:p>
                      <a:pPr algn="ctr"/>
                      <a:r>
                        <a:rPr lang="es-ES" sz="2400" dirty="0"/>
                        <a:t>Windows Phone</a:t>
                      </a:r>
                    </a:p>
                  </a:txBody>
                  <a:tcPr marL="91427" marR="91427" marT="45713" marB="45713">
                    <a:solidFill>
                      <a:schemeClr val="accent1"/>
                    </a:solidFill>
                  </a:tcPr>
                </a:tc>
                <a:extLst>
                  <a:ext uri="{0D108BD9-81ED-4DB2-BD59-A6C34878D82A}">
                    <a16:rowId xmlns:a16="http://schemas.microsoft.com/office/drawing/2014/main" val="10000"/>
                  </a:ext>
                </a:extLst>
              </a:tr>
              <a:tr h="822946">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endParaRPr lang="es-ES" sz="2400" dirty="0"/>
                    </a:p>
                  </a:txBody>
                  <a:tcPr marL="91427" marR="91427" marT="45713" marB="45713"/>
                </a:tc>
                <a:tc>
                  <a:txBody>
                    <a:bodyPr/>
                    <a:lstStyle/>
                    <a:p>
                      <a:pPr algn="ctr"/>
                      <a:r>
                        <a:rPr lang="es-ES" sz="2400" dirty="0"/>
                        <a:t>Visual</a:t>
                      </a:r>
                      <a:r>
                        <a:rPr lang="es-ES" sz="2400" baseline="0" dirty="0"/>
                        <a:t> Studio</a:t>
                      </a:r>
                    </a:p>
                    <a:p>
                      <a:pPr algn="ctr"/>
                      <a:endParaRPr lang="es-ES" sz="2400" dirty="0"/>
                    </a:p>
                  </a:txBody>
                  <a:tcPr marL="91427" marR="91427" marT="45713" marB="45713"/>
                </a:tc>
                <a:extLst>
                  <a:ext uri="{0D108BD9-81ED-4DB2-BD59-A6C34878D82A}">
                    <a16:rowId xmlns:a16="http://schemas.microsoft.com/office/drawing/2014/main" val="10001"/>
                  </a:ext>
                </a:extLst>
              </a:tr>
              <a:tr h="822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a:p>
                  </a:txBody>
                  <a:tcPr marL="91427" marR="91427" marT="45713" marB="45713"/>
                </a:tc>
                <a:tc>
                  <a:txBody>
                    <a:bodyPr/>
                    <a:lstStyle/>
                    <a:p>
                      <a:pPr algn="ctr"/>
                      <a:r>
                        <a:rPr lang="es-ES" sz="2400" dirty="0"/>
                        <a:t>C#</a:t>
                      </a:r>
                    </a:p>
                  </a:txBody>
                  <a:tcPr marL="91427" marR="91427" marT="45713" marB="45713"/>
                </a:tc>
                <a:tc>
                  <a:txBody>
                    <a:bodyPr/>
                    <a:lstStyle/>
                    <a:p>
                      <a:pPr algn="ctr"/>
                      <a:r>
                        <a:rPr lang="es-ES" sz="2400" dirty="0"/>
                        <a:t>C#</a:t>
                      </a:r>
                    </a:p>
                  </a:txBody>
                  <a:tcPr marL="91427" marR="91427" marT="45713" marB="45713"/>
                </a:tc>
                <a:extLst>
                  <a:ext uri="{0D108BD9-81ED-4DB2-BD59-A6C34878D82A}">
                    <a16:rowId xmlns:a16="http://schemas.microsoft.com/office/drawing/2014/main" val="10002"/>
                  </a:ext>
                </a:extLst>
              </a:tr>
              <a:tr h="457186">
                <a:tc>
                  <a:txBody>
                    <a:bodyPr/>
                    <a:lstStyle/>
                    <a:p>
                      <a:pPr algn="ctr"/>
                      <a:r>
                        <a:rPr lang="es-ES" sz="2400" dirty="0" err="1"/>
                        <a:t>Storyboard</a:t>
                      </a:r>
                      <a:endParaRPr lang="es-ES" sz="2400" dirty="0"/>
                    </a:p>
                  </a:txBody>
                  <a:tcPr marL="91427" marR="91427" marT="45713" marB="45713"/>
                </a:tc>
                <a:tc>
                  <a:txBody>
                    <a:bodyPr/>
                    <a:lstStyle/>
                    <a:p>
                      <a:pPr algn="ctr"/>
                      <a:r>
                        <a:rPr lang="es-ES" sz="2400" dirty="0"/>
                        <a:t>AXML</a:t>
                      </a:r>
                    </a:p>
                  </a:txBody>
                  <a:tcPr marL="91427" marR="91427" marT="45713" marB="45713"/>
                </a:tc>
                <a:tc>
                  <a:txBody>
                    <a:bodyPr/>
                    <a:lstStyle/>
                    <a:p>
                      <a:pPr algn="ctr"/>
                      <a:r>
                        <a:rPr lang="es-ES" sz="2400" dirty="0"/>
                        <a:t>XAML</a:t>
                      </a:r>
                    </a:p>
                  </a:txBody>
                  <a:tcPr marL="91427" marR="91427" marT="45713" marB="45713"/>
                </a:tc>
                <a:extLst>
                  <a:ext uri="{0D108BD9-81ED-4DB2-BD59-A6C34878D82A}">
                    <a16:rowId xmlns:a16="http://schemas.microsoft.com/office/drawing/2014/main" val="10003"/>
                  </a:ext>
                </a:extLst>
              </a:tr>
              <a:tr h="457186">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tc>
                  <a:txBody>
                    <a:bodyPr/>
                    <a:lstStyle/>
                    <a:p>
                      <a:pPr algn="ctr"/>
                      <a:r>
                        <a:rPr lang="es-ES" sz="2400" dirty="0"/>
                        <a:t>MVVM</a:t>
                      </a:r>
                    </a:p>
                  </a:txBody>
                  <a:tcPr marL="91427" marR="91427" marT="45713" marB="45713"/>
                </a:tc>
                <a:extLst>
                  <a:ext uri="{0D108BD9-81ED-4DB2-BD59-A6C34878D82A}">
                    <a16:rowId xmlns:a16="http://schemas.microsoft.com/office/drawing/2014/main" val="10004"/>
                  </a:ext>
                </a:extLst>
              </a:tr>
            </a:tbl>
          </a:graphicData>
        </a:graphic>
      </p:graphicFrame>
      <p:sp>
        <p:nvSpPr>
          <p:cNvPr id="16" name="TextBox 22"/>
          <p:cNvSpPr txBox="1"/>
          <p:nvPr/>
        </p:nvSpPr>
        <p:spPr>
          <a:xfrm>
            <a:off x="2100154" y="4940953"/>
            <a:ext cx="2150473" cy="374793"/>
          </a:xfrm>
          <a:prstGeom prst="rect">
            <a:avLst/>
          </a:prstGeom>
          <a:noFill/>
        </p:spPr>
        <p:txBody>
          <a:bodyPr wrap="square" rtlCol="0">
            <a:spAutoFit/>
          </a:bodyPr>
          <a:lstStyle/>
          <a:p>
            <a:r>
              <a:rPr lang="en-US" dirty="0" err="1">
                <a:latin typeface="Segoe UI" panose="020B0502040204020203" pitchFamily="34" charset="0"/>
                <a:cs typeface="Segoe UI" panose="020B0502040204020203" pitchFamily="34" charset="0"/>
              </a:rPr>
              <a:t>Patrón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diseño</a:t>
            </a:r>
            <a:endParaRPr lang="en-US"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5400" dirty="0"/>
              <a:t>Comparativa de plataformas </a:t>
            </a:r>
            <a:r>
              <a:rPr lang="pt-BR" sz="5400" dirty="0" err="1"/>
              <a:t>móviles</a:t>
            </a:r>
            <a:endParaRPr lang="pt-BR" sz="5400"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8"/>
          <p:cNvSpPr/>
          <p:nvPr/>
        </p:nvSpPr>
        <p:spPr>
          <a:xfrm>
            <a:off x="2815222" y="1900281"/>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11" name="Rectangle 19"/>
          <p:cNvSpPr/>
          <p:nvPr/>
        </p:nvSpPr>
        <p:spPr>
          <a:xfrm>
            <a:off x="5634222" y="1900281"/>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12" name="Rectangle 20"/>
          <p:cNvSpPr/>
          <p:nvPr/>
        </p:nvSpPr>
        <p:spPr>
          <a:xfrm>
            <a:off x="8453222" y="1921061"/>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cxnSp>
        <p:nvCxnSpPr>
          <p:cNvPr id="13" name="Straight Arrow Connector 21"/>
          <p:cNvCxnSpPr/>
          <p:nvPr/>
        </p:nvCxnSpPr>
        <p:spPr>
          <a:xfrm>
            <a:off x="4339005" y="3140087"/>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415194" y="2454385"/>
            <a:ext cx="1237549" cy="657395"/>
          </a:xfrm>
          <a:prstGeom prst="rect">
            <a:avLst/>
          </a:prstGeom>
          <a:noFill/>
        </p:spPr>
        <p:txBody>
          <a:bodyPr wrap="square" rtlCol="0">
            <a:spAutoFit/>
          </a:bodyPr>
          <a:lstStyle/>
          <a:p>
            <a:r>
              <a:rPr lang="en-US" sz="1200" dirty="0"/>
              <a:t>get/set </a:t>
            </a:r>
            <a:r>
              <a:rPr lang="en-US" sz="1200" dirty="0" err="1"/>
              <a:t>Propiedades</a:t>
            </a:r>
            <a:endParaRPr lang="en-US" sz="1200" dirty="0"/>
          </a:p>
          <a:p>
            <a:r>
              <a:rPr lang="en-US" sz="1200" dirty="0" err="1"/>
              <a:t>Comandos</a:t>
            </a:r>
            <a:endParaRPr lang="en-US" sz="1200" dirty="0"/>
          </a:p>
        </p:txBody>
      </p:sp>
      <p:cxnSp>
        <p:nvCxnSpPr>
          <p:cNvPr id="15" name="Straight Arrow Connector 23"/>
          <p:cNvCxnSpPr/>
          <p:nvPr/>
        </p:nvCxnSpPr>
        <p:spPr>
          <a:xfrm flipH="1">
            <a:off x="4339005" y="3978168"/>
            <a:ext cx="114283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339006" y="3978168"/>
            <a:ext cx="1295216" cy="276999"/>
          </a:xfrm>
          <a:prstGeom prst="rect">
            <a:avLst/>
          </a:prstGeom>
          <a:noFill/>
        </p:spPr>
        <p:txBody>
          <a:bodyPr wrap="square" rtlCol="0">
            <a:spAutoFit/>
          </a:bodyPr>
          <a:lstStyle/>
          <a:p>
            <a:r>
              <a:rPr lang="en-US" sz="1200" dirty="0" err="1"/>
              <a:t>Notifica</a:t>
            </a:r>
            <a:r>
              <a:rPr lang="en-US" sz="1200" dirty="0"/>
              <a:t> </a:t>
            </a:r>
            <a:r>
              <a:rPr lang="en-US" sz="1200" dirty="0" err="1"/>
              <a:t>cambios</a:t>
            </a:r>
            <a:endParaRPr lang="en-US" sz="1200" dirty="0"/>
          </a:p>
        </p:txBody>
      </p:sp>
      <p:cxnSp>
        <p:nvCxnSpPr>
          <p:cNvPr id="17" name="Straight Arrow Connector 25"/>
          <p:cNvCxnSpPr/>
          <p:nvPr/>
        </p:nvCxnSpPr>
        <p:spPr>
          <a:xfrm>
            <a:off x="7081817" y="3521033"/>
            <a:ext cx="1219027"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081816" y="2980248"/>
            <a:ext cx="1447595" cy="1034110"/>
          </a:xfrm>
          <a:prstGeom prst="rect">
            <a:avLst/>
          </a:prstGeom>
          <a:noFill/>
        </p:spPr>
        <p:txBody>
          <a:bodyPr wrap="square" rtlCol="0">
            <a:spAutoFit/>
          </a:bodyPr>
          <a:lstStyle/>
          <a:p>
            <a:r>
              <a:rPr lang="en-US" sz="1200" dirty="0"/>
              <a:t>C#</a:t>
            </a:r>
          </a:p>
          <a:p>
            <a:endParaRPr lang="en-US" sz="1200" dirty="0"/>
          </a:p>
          <a:p>
            <a:endParaRPr lang="en-US" sz="1200" dirty="0"/>
          </a:p>
          <a:p>
            <a:endParaRPr lang="en-US" sz="1200" dirty="0"/>
          </a:p>
          <a:p>
            <a:r>
              <a:rPr lang="en-US" sz="1200" dirty="0"/>
              <a:t>Models</a:t>
            </a:r>
          </a:p>
        </p:txBody>
      </p:sp>
      <p:sp>
        <p:nvSpPr>
          <p:cNvPr id="19" name="Rectangle 27"/>
          <p:cNvSpPr/>
          <p:nvPr/>
        </p:nvSpPr>
        <p:spPr>
          <a:xfrm>
            <a:off x="2967601" y="2052660"/>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0" name="Rectangle 28"/>
          <p:cNvSpPr/>
          <p:nvPr/>
        </p:nvSpPr>
        <p:spPr>
          <a:xfrm>
            <a:off x="3119979" y="2205038"/>
            <a:ext cx="1066648"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View</a:t>
            </a:r>
          </a:p>
        </p:txBody>
      </p:sp>
      <p:sp>
        <p:nvSpPr>
          <p:cNvPr id="21" name="Rectangle 29"/>
          <p:cNvSpPr/>
          <p:nvPr/>
        </p:nvSpPr>
        <p:spPr>
          <a:xfrm>
            <a:off x="5786600" y="2052660"/>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2" name="Rectangle 30"/>
          <p:cNvSpPr/>
          <p:nvPr/>
        </p:nvSpPr>
        <p:spPr>
          <a:xfrm>
            <a:off x="5938979" y="2205038"/>
            <a:ext cx="990459" cy="297137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ViewModel</a:t>
            </a:r>
            <a:endParaRPr lang="en-US" dirty="0"/>
          </a:p>
        </p:txBody>
      </p:sp>
      <p:sp>
        <p:nvSpPr>
          <p:cNvPr id="23" name="Rectangle 31"/>
          <p:cNvSpPr/>
          <p:nvPr/>
        </p:nvSpPr>
        <p:spPr>
          <a:xfrm>
            <a:off x="8605600" y="2073439"/>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4" name="Rectangle 32"/>
          <p:cNvSpPr/>
          <p:nvPr/>
        </p:nvSpPr>
        <p:spPr>
          <a:xfrm>
            <a:off x="8757979" y="2225817"/>
            <a:ext cx="990459" cy="2950599"/>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Model</a:t>
            </a:r>
          </a:p>
        </p:txBody>
      </p:sp>
      <p:sp>
        <p:nvSpPr>
          <p:cNvPr id="25" name="Rectangle 33"/>
          <p:cNvSpPr/>
          <p:nvPr/>
        </p:nvSpPr>
        <p:spPr>
          <a:xfrm>
            <a:off x="2815222" y="5500171"/>
            <a:ext cx="6964788" cy="503984"/>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3"/>
                </a:solidFill>
              </a:rPr>
              <a:t>Cross Platform</a:t>
            </a:r>
          </a:p>
        </p:txBody>
      </p:sp>
      <p:sp>
        <p:nvSpPr>
          <p:cNvPr id="27"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MVVM</a:t>
            </a:r>
          </a:p>
        </p:txBody>
      </p:sp>
    </p:spTree>
    <p:extLst>
      <p:ext uri="{BB962C8B-B14F-4D97-AF65-F5344CB8AC3E}">
        <p14:creationId xmlns:p14="http://schemas.microsoft.com/office/powerpoint/2010/main" val="2301625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0066" y="1481483"/>
            <a:ext cx="11651870" cy="4744376"/>
          </a:xfrm>
        </p:spPr>
        <p:txBody>
          <a:bodyPr/>
          <a:lstStyle/>
          <a:p>
            <a:r>
              <a:rPr lang="en-US" sz="2400" dirty="0" err="1">
                <a:latin typeface="Segoe UI "/>
              </a:rPr>
              <a:t>Crearemos</a:t>
            </a:r>
            <a:r>
              <a:rPr lang="en-US" sz="2400" dirty="0">
                <a:latin typeface="Segoe UI "/>
              </a:rPr>
              <a:t> </a:t>
            </a:r>
            <a:r>
              <a:rPr lang="en-US" sz="2400" dirty="0" err="1">
                <a:latin typeface="Segoe UI "/>
              </a:rPr>
              <a:t>una</a:t>
            </a:r>
            <a:r>
              <a:rPr lang="en-US" sz="2400" dirty="0">
                <a:latin typeface="Segoe UI "/>
              </a:rPr>
              <a:t> </a:t>
            </a:r>
            <a:r>
              <a:rPr lang="en-US" sz="2400" dirty="0" err="1">
                <a:latin typeface="Segoe UI "/>
              </a:rPr>
              <a:t>aplicación</a:t>
            </a:r>
            <a:r>
              <a:rPr lang="en-US" sz="2400" dirty="0">
                <a:latin typeface="Segoe UI "/>
              </a:rPr>
              <a:t> </a:t>
            </a:r>
            <a:r>
              <a:rPr lang="en-US" sz="2400" dirty="0" err="1">
                <a:latin typeface="Segoe UI "/>
              </a:rPr>
              <a:t>relacionada</a:t>
            </a:r>
            <a:r>
              <a:rPr lang="en-US" sz="2400" dirty="0">
                <a:latin typeface="Segoe UI "/>
              </a:rPr>
              <a:t> con el </a:t>
            </a:r>
            <a:r>
              <a:rPr lang="en-US" sz="2400" dirty="0" err="1">
                <a:latin typeface="Segoe UI "/>
              </a:rPr>
              <a:t>evento</a:t>
            </a:r>
            <a:r>
              <a:rPr lang="en-US" sz="2400" dirty="0">
                <a:latin typeface="Segoe UI "/>
              </a:rPr>
              <a:t> con </a:t>
            </a:r>
            <a:r>
              <a:rPr lang="en-US" sz="2400" dirty="0" err="1">
                <a:latin typeface="Segoe UI "/>
              </a:rPr>
              <a:t>información</a:t>
            </a:r>
            <a:r>
              <a:rPr lang="en-US" sz="2400" dirty="0">
                <a:latin typeface="Segoe UI "/>
              </a:rPr>
              <a:t> real. </a:t>
            </a:r>
            <a:r>
              <a:rPr lang="en-US" sz="2400" dirty="0" err="1">
                <a:latin typeface="Segoe UI "/>
              </a:rPr>
              <a:t>Veremos</a:t>
            </a:r>
            <a:r>
              <a:rPr lang="en-US" sz="2400" dirty="0">
                <a:latin typeface="Segoe UI "/>
              </a:rPr>
              <a:t> </a:t>
            </a:r>
            <a:r>
              <a:rPr lang="en-US" sz="2400" dirty="0" err="1">
                <a:latin typeface="Segoe UI "/>
              </a:rPr>
              <a:t>conceptos</a:t>
            </a:r>
            <a:r>
              <a:rPr lang="en-US" sz="2400" dirty="0">
                <a:latin typeface="Segoe UI "/>
              </a:rPr>
              <a:t> </a:t>
            </a:r>
            <a:r>
              <a:rPr lang="en-US" sz="2400" dirty="0" err="1">
                <a:latin typeface="Segoe UI "/>
              </a:rPr>
              <a:t>como</a:t>
            </a:r>
            <a:r>
              <a:rPr lang="en-US" sz="2400" dirty="0">
                <a:latin typeface="Segoe UI "/>
              </a:rPr>
              <a:t>:</a:t>
            </a:r>
          </a:p>
          <a:p>
            <a:pPr marL="171450" lvl="1" indent="-171450">
              <a:buFont typeface="Arial" panose="020B0604020202020204" pitchFamily="34" charset="0"/>
              <a:buChar char="•"/>
            </a:pPr>
            <a:r>
              <a:rPr lang="en-US" sz="1100" dirty="0" err="1">
                <a:latin typeface="Segoe UI "/>
              </a:rPr>
              <a:t>Crear</a:t>
            </a:r>
            <a:r>
              <a:rPr lang="en-US" sz="1100" dirty="0">
                <a:latin typeface="Segoe UI "/>
              </a:rPr>
              <a:t> </a:t>
            </a:r>
            <a:r>
              <a:rPr lang="en-US" sz="1100" dirty="0" err="1">
                <a:latin typeface="Segoe UI "/>
              </a:rPr>
              <a:t>estructura</a:t>
            </a:r>
            <a:r>
              <a:rPr lang="en-US" sz="1100" dirty="0">
                <a:latin typeface="Segoe UI "/>
              </a:rPr>
              <a:t> Proyecto.</a:t>
            </a:r>
          </a:p>
          <a:p>
            <a:pPr marL="171450" lvl="1" indent="-171450">
              <a:buFont typeface="Arial" panose="020B0604020202020204" pitchFamily="34" charset="0"/>
              <a:buChar char="•"/>
            </a:pPr>
            <a:r>
              <a:rPr lang="en-US" sz="1100" dirty="0" err="1">
                <a:latin typeface="Segoe UI "/>
              </a:rPr>
              <a:t>Aplicar</a:t>
            </a:r>
            <a:r>
              <a:rPr lang="en-US" sz="1100" dirty="0">
                <a:latin typeface="Segoe UI "/>
              </a:rPr>
              <a:t> MVVM.</a:t>
            </a:r>
          </a:p>
          <a:p>
            <a:pPr marL="171450" lvl="1" indent="-171450">
              <a:buFont typeface="Arial" panose="020B0604020202020204" pitchFamily="34" charset="0"/>
              <a:buChar char="•"/>
            </a:pPr>
            <a:r>
              <a:rPr lang="en-US" sz="1100" dirty="0" err="1">
                <a:latin typeface="Segoe UI "/>
              </a:rPr>
              <a:t>Diseño</a:t>
            </a:r>
            <a:r>
              <a:rPr lang="en-US" sz="1100" dirty="0">
                <a:latin typeface="Segoe UI "/>
              </a:rPr>
              <a:t> de vistas.</a:t>
            </a:r>
          </a:p>
          <a:p>
            <a:pPr marL="171450" lvl="1" indent="-171450">
              <a:buFont typeface="Arial" panose="020B0604020202020204" pitchFamily="34" charset="0"/>
              <a:buChar char="•"/>
            </a:pPr>
            <a:r>
              <a:rPr lang="en-US" sz="1100" dirty="0" err="1">
                <a:latin typeface="Segoe UI "/>
              </a:rPr>
              <a:t>Navegación</a:t>
            </a:r>
            <a:r>
              <a:rPr lang="en-US" sz="1100" dirty="0">
                <a:latin typeface="Segoe UI "/>
              </a:rPr>
              <a:t>.</a:t>
            </a:r>
          </a:p>
          <a:p>
            <a:pPr marL="171450" lvl="1" indent="-171450">
              <a:buFont typeface="Arial" panose="020B0604020202020204" pitchFamily="34" charset="0"/>
              <a:buChar char="•"/>
            </a:pPr>
            <a:r>
              <a:rPr lang="en-US" sz="1100" dirty="0" err="1">
                <a:latin typeface="Segoe UI "/>
              </a:rPr>
              <a:t>Uso</a:t>
            </a:r>
            <a:r>
              <a:rPr lang="en-US" sz="1100" dirty="0">
                <a:latin typeface="Segoe UI "/>
              </a:rPr>
              <a:t> de plugins.</a:t>
            </a:r>
          </a:p>
          <a:p>
            <a:pPr marL="171450" lvl="1" indent="-171450">
              <a:buFont typeface="Arial" panose="020B0604020202020204" pitchFamily="34" charset="0"/>
              <a:buChar char="•"/>
            </a:pPr>
            <a:r>
              <a:rPr lang="en-US" sz="1100" dirty="0">
                <a:latin typeface="Segoe UI "/>
              </a:rPr>
              <a:t>Azure.</a:t>
            </a:r>
          </a:p>
          <a:p>
            <a:pPr lvl="1"/>
            <a:endParaRPr lang="en-US" sz="1100" dirty="0">
              <a:latin typeface="Segoe UI "/>
            </a:endParaRPr>
          </a:p>
          <a:p>
            <a:r>
              <a:rPr lang="en-US" sz="2400" dirty="0">
                <a:latin typeface="Segoe UI "/>
              </a:rPr>
              <a:t>La </a:t>
            </a:r>
            <a:r>
              <a:rPr lang="en-US" sz="2400" dirty="0" err="1">
                <a:latin typeface="Segoe UI "/>
              </a:rPr>
              <a:t>aplicación</a:t>
            </a:r>
            <a:r>
              <a:rPr lang="en-US" sz="2400" dirty="0">
                <a:latin typeface="Segoe UI "/>
              </a:rPr>
              <a:t> se </a:t>
            </a:r>
            <a:r>
              <a:rPr lang="en-US" sz="2400" dirty="0" err="1">
                <a:latin typeface="Segoe UI "/>
              </a:rPr>
              <a:t>realizará</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en</a:t>
            </a:r>
            <a:r>
              <a:rPr lang="en-US" sz="2400" dirty="0">
                <a:latin typeface="Segoe UI "/>
              </a:rPr>
              <a:t> </a:t>
            </a:r>
            <a:r>
              <a:rPr lang="en-US" sz="2400" dirty="0" err="1">
                <a:latin typeface="Segoe UI "/>
              </a:rPr>
              <a:t>diferentes</a:t>
            </a:r>
            <a:r>
              <a:rPr lang="en-US" sz="2400" dirty="0">
                <a:latin typeface="Segoe UI "/>
              </a:rPr>
              <a:t> </a:t>
            </a:r>
            <a:r>
              <a:rPr lang="en-US" sz="2400" dirty="0" err="1">
                <a:latin typeface="Segoe UI "/>
              </a:rPr>
              <a:t>bloques</a:t>
            </a:r>
            <a:r>
              <a:rPr lang="en-US" sz="2400" dirty="0">
                <a:latin typeface="Segoe UI "/>
              </a:rPr>
              <a:t> a lo largo de 2,5h.</a:t>
            </a:r>
          </a:p>
          <a:p>
            <a:r>
              <a:rPr lang="en-US" sz="2400" dirty="0">
                <a:latin typeface="Segoe UI "/>
              </a:rPr>
              <a:t>A lo largo del taller, </a:t>
            </a:r>
            <a:r>
              <a:rPr lang="en-US" sz="2400" dirty="0" err="1">
                <a:latin typeface="Segoe UI "/>
              </a:rPr>
              <a:t>contaremos</a:t>
            </a:r>
            <a:r>
              <a:rPr lang="en-US" sz="2400" dirty="0">
                <a:latin typeface="Segoe UI "/>
              </a:rPr>
              <a:t> con </a:t>
            </a:r>
            <a:r>
              <a:rPr lang="en-US" sz="2400" dirty="0" err="1">
                <a:latin typeface="Segoe UI "/>
              </a:rPr>
              <a:t>diferentes</a:t>
            </a:r>
            <a:r>
              <a:rPr lang="en-US" sz="2400" dirty="0">
                <a:latin typeface="Segoe UI "/>
              </a:rPr>
              <a:t> </a:t>
            </a:r>
            <a:r>
              <a:rPr lang="en-US" sz="2400" dirty="0" err="1">
                <a:latin typeface="Segoe UI "/>
              </a:rPr>
              <a:t>responsables</a:t>
            </a:r>
            <a:r>
              <a:rPr lang="en-US" sz="2400" dirty="0">
                <a:latin typeface="Segoe UI "/>
              </a:rPr>
              <a:t> que se </a:t>
            </a:r>
            <a:r>
              <a:rPr lang="en-US" sz="2400" dirty="0" err="1">
                <a:latin typeface="Segoe UI "/>
              </a:rPr>
              <a:t>encargarán</a:t>
            </a:r>
            <a:r>
              <a:rPr lang="en-US" sz="2400" dirty="0">
                <a:latin typeface="Segoe UI "/>
              </a:rPr>
              <a:t> </a:t>
            </a:r>
            <a:r>
              <a:rPr lang="en-US" sz="2400" dirty="0" err="1">
                <a:latin typeface="Segoe UI "/>
              </a:rPr>
              <a:t>tanto</a:t>
            </a:r>
            <a:r>
              <a:rPr lang="en-US" sz="2400" dirty="0">
                <a:latin typeface="Segoe UI "/>
              </a:rPr>
              <a:t> de </a:t>
            </a:r>
            <a:r>
              <a:rPr lang="en-US" sz="2400" dirty="0" err="1">
                <a:latin typeface="Segoe UI "/>
              </a:rPr>
              <a:t>hacer</a:t>
            </a:r>
            <a:r>
              <a:rPr lang="en-US" sz="2400" dirty="0">
                <a:latin typeface="Segoe UI "/>
              </a:rPr>
              <a:t> la </a:t>
            </a:r>
            <a:r>
              <a:rPr lang="en-US" sz="2400" dirty="0" err="1">
                <a:latin typeface="Segoe UI "/>
              </a:rPr>
              <a:t>aplicación</a:t>
            </a:r>
            <a:r>
              <a:rPr lang="en-US" sz="2400" dirty="0">
                <a:latin typeface="Segoe UI "/>
              </a:rPr>
              <a:t> </a:t>
            </a:r>
            <a:r>
              <a:rPr lang="en-US" sz="2400" dirty="0" err="1">
                <a:latin typeface="Segoe UI "/>
              </a:rPr>
              <a:t>paso</a:t>
            </a:r>
            <a:r>
              <a:rPr lang="en-US" sz="2400" dirty="0">
                <a:latin typeface="Segoe UI "/>
              </a:rPr>
              <a:t> a </a:t>
            </a:r>
            <a:r>
              <a:rPr lang="en-US" sz="2400" dirty="0" err="1">
                <a:latin typeface="Segoe UI "/>
              </a:rPr>
              <a:t>paso</a:t>
            </a:r>
            <a:r>
              <a:rPr lang="en-US" sz="2400" dirty="0">
                <a:latin typeface="Segoe UI "/>
              </a:rPr>
              <a:t> </a:t>
            </a:r>
            <a:r>
              <a:rPr lang="en-US" sz="2400" dirty="0" err="1">
                <a:latin typeface="Segoe UI "/>
              </a:rPr>
              <a:t>como</a:t>
            </a:r>
            <a:r>
              <a:rPr lang="en-US" sz="2400" dirty="0">
                <a:latin typeface="Segoe UI "/>
              </a:rPr>
              <a:t> de resolver </a:t>
            </a:r>
            <a:r>
              <a:rPr lang="en-US" sz="2400" dirty="0" err="1">
                <a:latin typeface="Segoe UI "/>
              </a:rPr>
              <a:t>dudas</a:t>
            </a:r>
            <a:r>
              <a:rPr lang="en-US" sz="2400" dirty="0">
                <a:latin typeface="Segoe UI "/>
              </a:rPr>
              <a:t>.</a:t>
            </a:r>
          </a:p>
          <a:p>
            <a:r>
              <a:rPr lang="en-US" sz="2400" dirty="0" err="1">
                <a:latin typeface="Segoe UI "/>
              </a:rPr>
              <a:t>También</a:t>
            </a:r>
            <a:r>
              <a:rPr lang="en-US" sz="2400" dirty="0">
                <a:latin typeface="Segoe UI "/>
              </a:rPr>
              <a:t> </a:t>
            </a:r>
            <a:r>
              <a:rPr lang="en-US" sz="2400" dirty="0" err="1">
                <a:latin typeface="Segoe UI "/>
              </a:rPr>
              <a:t>tendremos</a:t>
            </a:r>
            <a:r>
              <a:rPr lang="en-US" sz="2400" dirty="0">
                <a:latin typeface="Segoe UI "/>
              </a:rPr>
              <a:t> </a:t>
            </a:r>
            <a:r>
              <a:rPr lang="en-US" sz="2400" dirty="0" err="1">
                <a:latin typeface="Segoe UI "/>
              </a:rPr>
              <a:t>alguna</a:t>
            </a:r>
            <a:r>
              <a:rPr lang="en-US" sz="2400" dirty="0">
                <a:latin typeface="Segoe UI "/>
              </a:rPr>
              <a:t> </a:t>
            </a:r>
            <a:r>
              <a:rPr lang="en-US" sz="2400" dirty="0" err="1">
                <a:latin typeface="Segoe UI "/>
              </a:rPr>
              <a:t>sorpresa</a:t>
            </a:r>
            <a:r>
              <a:rPr lang="en-US" sz="2400" dirty="0">
                <a:latin typeface="Segoe UI "/>
              </a:rPr>
              <a:t> y </a:t>
            </a:r>
            <a:r>
              <a:rPr lang="en-US" sz="2400" dirty="0" err="1">
                <a:latin typeface="Segoe UI "/>
              </a:rPr>
              <a:t>detalle</a:t>
            </a:r>
            <a:r>
              <a:rPr lang="en-US" sz="24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 Placeholder 2"/>
          <p:cNvSpPr txBox="1">
            <a:spLocks/>
          </p:cNvSpPr>
          <p:nvPr/>
        </p:nvSpPr>
        <p:spPr>
          <a:xfrm>
            <a:off x="418643" y="1412044"/>
            <a:ext cx="9564587" cy="470623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t>Mayor </a:t>
            </a:r>
            <a:r>
              <a:rPr lang="en-US" sz="3921" dirty="0" err="1"/>
              <a:t>facilidad</a:t>
            </a:r>
            <a:r>
              <a:rPr lang="en-US" sz="3921" dirty="0"/>
              <a:t> para </a:t>
            </a:r>
            <a:r>
              <a:rPr lang="en-US" sz="3921" dirty="0" err="1"/>
              <a:t>mantener</a:t>
            </a:r>
            <a:r>
              <a:rPr lang="en-US" sz="3921" dirty="0"/>
              <a:t>, extender y </a:t>
            </a:r>
            <a:r>
              <a:rPr lang="en-US" sz="3921" b="1" dirty="0" err="1"/>
              <a:t>compartir</a:t>
            </a:r>
            <a:r>
              <a:rPr lang="en-US" sz="3921" dirty="0"/>
              <a:t> el </a:t>
            </a:r>
            <a:r>
              <a:rPr lang="en-US" sz="3921" dirty="0" err="1"/>
              <a:t>código</a:t>
            </a:r>
            <a:r>
              <a:rPr lang="en-US" sz="3921" dirty="0"/>
              <a:t>.</a:t>
            </a:r>
          </a:p>
          <a:p>
            <a:r>
              <a:rPr lang="en-US" sz="3921" dirty="0" err="1"/>
              <a:t>Más</a:t>
            </a:r>
            <a:r>
              <a:rPr lang="en-US" sz="3921" dirty="0"/>
              <a:t> </a:t>
            </a:r>
            <a:r>
              <a:rPr lang="en-US" sz="3921" dirty="0" err="1"/>
              <a:t>facilidad</a:t>
            </a:r>
            <a:r>
              <a:rPr lang="en-US" sz="3921" dirty="0"/>
              <a:t> a la hora de </a:t>
            </a:r>
            <a:r>
              <a:rPr lang="en-US" sz="3921" dirty="0" err="1"/>
              <a:t>colaborar</a:t>
            </a:r>
            <a:r>
              <a:rPr lang="en-US" sz="3921" dirty="0"/>
              <a:t>.</a:t>
            </a:r>
          </a:p>
          <a:p>
            <a:r>
              <a:rPr lang="en-US" sz="3921" b="1" dirty="0"/>
              <a:t>Testing</a:t>
            </a:r>
            <a:r>
              <a:rPr lang="en-US" sz="3921" dirty="0"/>
              <a:t>.</a:t>
            </a:r>
          </a:p>
          <a:p>
            <a:r>
              <a:rPr lang="en-US" sz="3921" dirty="0" err="1"/>
              <a:t>Más</a:t>
            </a:r>
            <a:r>
              <a:rPr lang="en-US" sz="3921" dirty="0"/>
              <a:t> </a:t>
            </a:r>
            <a:r>
              <a:rPr lang="en-US" sz="3921" dirty="0" err="1"/>
              <a:t>fácil</a:t>
            </a:r>
            <a:r>
              <a:rPr lang="en-US" sz="3921" dirty="0"/>
              <a:t> de </a:t>
            </a:r>
            <a:r>
              <a:rPr lang="en-US" sz="3921" b="1" dirty="0" err="1"/>
              <a:t>diseñar</a:t>
            </a:r>
            <a:r>
              <a:rPr lang="en-US" sz="3921" dirty="0"/>
              <a:t>.</a:t>
            </a:r>
          </a:p>
        </p:txBody>
      </p:sp>
      <p:sp>
        <p:nvSpPr>
          <p:cNvPr id="6" name="Title 2"/>
          <p:cNvSpPr txBox="1">
            <a:spLocks/>
          </p:cNvSpPr>
          <p:nvPr/>
        </p:nvSpPr>
        <p:spPr>
          <a:xfrm>
            <a:off x="269241" y="289957"/>
            <a:ext cx="11655840" cy="899537"/>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sz="5998" dirty="0"/>
              <a:t>Pero... ¿Por </a:t>
            </a:r>
            <a:r>
              <a:rPr lang="pt-BR" sz="5998" dirty="0" err="1"/>
              <a:t>qué</a:t>
            </a:r>
            <a:r>
              <a:rPr lang="pt-BR" sz="5998" dirty="0"/>
              <a:t> MVVM?</a:t>
            </a:r>
          </a:p>
        </p:txBody>
      </p:sp>
    </p:spTree>
    <p:extLst>
      <p:ext uri="{BB962C8B-B14F-4D97-AF65-F5344CB8AC3E}">
        <p14:creationId xmlns:p14="http://schemas.microsoft.com/office/powerpoint/2010/main" val="111978077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MVVM</a:t>
            </a:r>
          </a:p>
        </p:txBody>
      </p:sp>
      <p:sp>
        <p:nvSpPr>
          <p:cNvPr id="5" name="Marcador de texto 4"/>
          <p:cNvSpPr>
            <a:spLocks noGrp="1"/>
          </p:cNvSpPr>
          <p:nvPr>
            <p:ph type="subTitle" idx="1"/>
          </p:nvPr>
        </p:nvSpPr>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AD80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Mobile Apps</a:t>
            </a:r>
          </a:p>
        </p:txBody>
      </p:sp>
    </p:spTree>
    <p:extLst>
      <p:ext uri="{BB962C8B-B14F-4D97-AF65-F5344CB8AC3E}">
        <p14:creationId xmlns:p14="http://schemas.microsoft.com/office/powerpoint/2010/main" val="36864856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Azure App Service</a:t>
            </a:r>
          </a:p>
        </p:txBody>
      </p:sp>
      <p:grpSp>
        <p:nvGrpSpPr>
          <p:cNvPr id="41" name="Group 40"/>
          <p:cNvGrpSpPr/>
          <p:nvPr/>
        </p:nvGrpSpPr>
        <p:grpSpPr>
          <a:xfrm>
            <a:off x="4524813" y="3578384"/>
            <a:ext cx="453483" cy="267063"/>
            <a:chOff x="4924540" y="2915646"/>
            <a:chExt cx="462708" cy="272496"/>
          </a:xfrm>
          <a:solidFill>
            <a:schemeClr val="bg2"/>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1800" y="4143750"/>
            <a:ext cx="2582978" cy="1473234"/>
            <a:chOff x="8728103" y="4231511"/>
            <a:chExt cx="2635145" cy="1502988"/>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290443"/>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192"/>
              <a:r>
                <a:rPr lang="en-US" sz="1400" dirty="0" err="1">
                  <a:gradFill>
                    <a:gsLst>
                      <a:gs pos="0">
                        <a:srgbClr val="ECECEC">
                          <a:lumMod val="75000"/>
                        </a:srgbClr>
                      </a:gs>
                      <a:gs pos="100000">
                        <a:srgbClr val="ECECEC">
                          <a:lumMod val="75000"/>
                        </a:srgbClr>
                      </a:gs>
                    </a:gsLst>
                    <a:lin ang="5400000" scaled="0"/>
                  </a:gradFill>
                </a:rPr>
                <a:t>Permite</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crear</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facilmente</a:t>
              </a:r>
              <a:r>
                <a:rPr lang="en-US" sz="1400" dirty="0">
                  <a:gradFill>
                    <a:gsLst>
                      <a:gs pos="0">
                        <a:srgbClr val="ECECEC">
                          <a:lumMod val="75000"/>
                        </a:srgbClr>
                      </a:gs>
                      <a:gs pos="100000">
                        <a:srgbClr val="ECECEC">
                          <a:lumMod val="75000"/>
                        </a:srgbClr>
                      </a:gs>
                    </a:gsLst>
                    <a:lin ang="5400000" scaled="0"/>
                  </a:gradFill>
                </a:rPr>
                <a:t> APIs </a:t>
              </a:r>
            </a:p>
          </p:txBody>
        </p:sp>
      </p:grpSp>
      <p:grpSp>
        <p:nvGrpSpPr>
          <p:cNvPr id="55" name="Group 54"/>
          <p:cNvGrpSpPr/>
          <p:nvPr/>
        </p:nvGrpSpPr>
        <p:grpSpPr>
          <a:xfrm>
            <a:off x="5359556" y="1739535"/>
            <a:ext cx="3314024" cy="1496321"/>
            <a:chOff x="5434663" y="1339128"/>
            <a:chExt cx="3380957" cy="1526541"/>
          </a:xfrm>
        </p:grpSpPr>
        <p:sp>
          <p:nvSpPr>
            <p:cNvPr id="56" name="TextBox 55"/>
            <p:cNvSpPr txBox="1"/>
            <p:nvPr/>
          </p:nvSpPr>
          <p:spPr>
            <a:xfrm>
              <a:off x="5648241" y="2147024"/>
              <a:ext cx="2929173"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Web Apps</a:t>
              </a:r>
            </a:p>
          </p:txBody>
        </p:sp>
        <p:sp>
          <p:nvSpPr>
            <p:cNvPr id="57" name="TextBox 56"/>
            <p:cNvSpPr txBox="1"/>
            <p:nvPr/>
          </p:nvSpPr>
          <p:spPr>
            <a:xfrm>
              <a:off x="5434663" y="2575226"/>
              <a:ext cx="3380957" cy="290443"/>
            </a:xfrm>
            <a:prstGeom prst="rect">
              <a:avLst/>
            </a:prstGeom>
            <a:noFill/>
          </p:spPr>
          <p:txBody>
            <a:bodyPr wrap="square" lIns="182802" rIns="182802" rtlCol="0">
              <a:spAutoFit/>
            </a:bodyPr>
            <a:lstStyle/>
            <a:p>
              <a:pPr algn="ctr" defTabSz="914192">
                <a:lnSpc>
                  <a:spcPts val="1500"/>
                </a:lnSpc>
                <a:defRPr/>
              </a:pPr>
              <a:r>
                <a:rPr lang="en-US" sz="1400" kern="0" dirty="0">
                  <a:gradFill>
                    <a:gsLst>
                      <a:gs pos="0">
                        <a:srgbClr val="ECECEC">
                          <a:lumMod val="75000"/>
                        </a:srgbClr>
                      </a:gs>
                      <a:gs pos="100000">
                        <a:srgbClr val="ECECEC">
                          <a:lumMod val="75000"/>
                        </a:srgbClr>
                      </a:gs>
                    </a:gsLst>
                    <a:lin ang="5400000" scaled="0"/>
                  </a:gradFill>
                  <a:latin typeface="Segoe UI Light"/>
                </a:rPr>
                <a:t>Web apps escalables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1801" y="1692651"/>
            <a:ext cx="2582979" cy="1735566"/>
            <a:chOff x="8642021" y="1291297"/>
            <a:chExt cx="2635146" cy="1770618"/>
          </a:xfrm>
        </p:grpSpPr>
        <p:sp>
          <p:nvSpPr>
            <p:cNvPr id="60" name="TextBox 59"/>
            <p:cNvSpPr txBox="1"/>
            <p:nvPr/>
          </p:nvSpPr>
          <p:spPr>
            <a:xfrm>
              <a:off x="8642022" y="2147024"/>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Mobile Apps</a:t>
              </a:r>
            </a:p>
          </p:txBody>
        </p:sp>
        <p:sp>
          <p:nvSpPr>
            <p:cNvPr id="61" name="TextBox 60"/>
            <p:cNvSpPr txBox="1"/>
            <p:nvPr/>
          </p:nvSpPr>
          <p:spPr>
            <a:xfrm>
              <a:off x="8642021" y="2575226"/>
              <a:ext cx="2635145" cy="486689"/>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192"/>
              <a:r>
                <a:rPr lang="en-US" sz="1400" dirty="0" err="1">
                  <a:gradFill>
                    <a:gsLst>
                      <a:gs pos="0">
                        <a:srgbClr val="ECECEC">
                          <a:lumMod val="75000"/>
                        </a:srgbClr>
                      </a:gs>
                      <a:gs pos="100000">
                        <a:srgbClr val="ECECEC">
                          <a:lumMod val="75000"/>
                        </a:srgbClr>
                      </a:gs>
                    </a:gsLst>
                    <a:lin ang="5400000" scaled="0"/>
                  </a:gradFill>
                </a:rPr>
                <a:t>Aplicaciones</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móviles</a:t>
              </a:r>
              <a:r>
                <a:rPr lang="en-US" sz="1400" dirty="0">
                  <a:gradFill>
                    <a:gsLst>
                      <a:gs pos="0">
                        <a:srgbClr val="ECECEC">
                          <a:lumMod val="75000"/>
                        </a:srgbClr>
                      </a:gs>
                      <a:gs pos="100000">
                        <a:srgbClr val="ECECEC">
                          <a:lumMod val="75000"/>
                        </a:srgbClr>
                      </a:gs>
                    </a:gsLst>
                    <a:lin ang="5400000" scaled="0"/>
                  </a:gradFill>
                </a:rPr>
                <a:t> para </a:t>
              </a:r>
              <a:r>
                <a:rPr lang="en-US" sz="1400" dirty="0" err="1">
                  <a:gradFill>
                    <a:gsLst>
                      <a:gs pos="0">
                        <a:srgbClr val="ECECEC">
                          <a:lumMod val="75000"/>
                        </a:srgbClr>
                      </a:gs>
                      <a:gs pos="100000">
                        <a:srgbClr val="ECECEC">
                          <a:lumMod val="75000"/>
                        </a:srgbClr>
                      </a:gs>
                    </a:gsLst>
                    <a:lin ang="5400000" scaled="0"/>
                  </a:gradFill>
                </a:rPr>
                <a:t>cualquier</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dispositivo</a:t>
              </a:r>
              <a:endParaRPr lang="en-US" sz="1400" dirty="0">
                <a:gradFill>
                  <a:gsLst>
                    <a:gs pos="0">
                      <a:srgbClr val="ECECEC">
                        <a:lumMod val="75000"/>
                      </a:srgbClr>
                    </a:gs>
                    <a:gs pos="100000">
                      <a:srgbClr val="ECECEC">
                        <a:lumMod val="75000"/>
                      </a:srgbClr>
                    </a:gs>
                  </a:gsLst>
                  <a:lin ang="5400000" scaled="0"/>
                </a:gradFill>
              </a:endParaRP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436" y="1734726"/>
            <a:ext cx="0" cy="4050253"/>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853" y="3702111"/>
            <a:ext cx="5406925"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80" y="4107559"/>
            <a:ext cx="2582978" cy="1677556"/>
            <a:chOff x="5839825" y="1775527"/>
            <a:chExt cx="2635145" cy="1711438"/>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689"/>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192"/>
              <a:r>
                <a:rPr lang="en-US" sz="1400" dirty="0" err="1">
                  <a:gradFill>
                    <a:gsLst>
                      <a:gs pos="0">
                        <a:srgbClr val="ECECEC">
                          <a:lumMod val="75000"/>
                        </a:srgbClr>
                      </a:gs>
                      <a:gs pos="100000">
                        <a:srgbClr val="ECECEC">
                          <a:lumMod val="75000"/>
                        </a:srgbClr>
                      </a:gs>
                    </a:gsLst>
                    <a:lin ang="5400000" scaled="0"/>
                  </a:gradFill>
                </a:rPr>
                <a:t>Permite</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automatizar</a:t>
              </a:r>
              <a:r>
                <a:rPr lang="en-US" sz="1400" dirty="0">
                  <a:gradFill>
                    <a:gsLst>
                      <a:gs pos="0">
                        <a:srgbClr val="ECECEC">
                          <a:lumMod val="75000"/>
                        </a:srgbClr>
                      </a:gs>
                      <a:gs pos="100000">
                        <a:srgbClr val="ECECEC">
                          <a:lumMod val="75000"/>
                        </a:srgbClr>
                      </a:gs>
                    </a:gsLst>
                    <a:lin ang="5400000" scaled="0"/>
                  </a:gradFill>
                </a:rPr>
                <a:t> </a:t>
              </a:r>
              <a:r>
                <a:rPr lang="en-US" sz="1400" dirty="0" err="1">
                  <a:gradFill>
                    <a:gsLst>
                      <a:gs pos="0">
                        <a:srgbClr val="ECECEC">
                          <a:lumMod val="75000"/>
                        </a:srgbClr>
                      </a:gs>
                      <a:gs pos="100000">
                        <a:srgbClr val="ECECEC">
                          <a:lumMod val="75000"/>
                        </a:srgbClr>
                      </a:gs>
                    </a:gsLst>
                    <a:lin ang="5400000" scaled="0"/>
                  </a:gradFill>
                </a:rPr>
                <a:t>procesos</a:t>
              </a:r>
              <a:r>
                <a:rPr lang="en-US" sz="1400" dirty="0">
                  <a:gradFill>
                    <a:gsLst>
                      <a:gs pos="0">
                        <a:srgbClr val="ECECEC">
                          <a:lumMod val="75000"/>
                        </a:srgbClr>
                      </a:gs>
                      <a:gs pos="100000">
                        <a:srgbClr val="ECECEC">
                          <a:lumMod val="75000"/>
                        </a:srgbClr>
                      </a:gs>
                    </a:gsLst>
                    <a:lin ang="5400000" scaled="0"/>
                  </a:gradFill>
                </a:rPr>
                <a:t> de </a:t>
              </a:r>
              <a:r>
                <a:rPr lang="en-US" sz="1400" dirty="0" err="1">
                  <a:gradFill>
                    <a:gsLst>
                      <a:gs pos="0">
                        <a:srgbClr val="ECECEC">
                          <a:lumMod val="75000"/>
                        </a:srgbClr>
                      </a:gs>
                      <a:gs pos="100000">
                        <a:srgbClr val="ECECEC">
                          <a:lumMod val="75000"/>
                        </a:srgbClr>
                      </a:gs>
                    </a:gsLst>
                    <a:lin ang="5400000" scaled="0"/>
                  </a:gradFill>
                </a:rPr>
                <a:t>negocio</a:t>
              </a:r>
              <a:r>
                <a:rPr lang="en-US" sz="1400" dirty="0">
                  <a:gradFill>
                    <a:gsLst>
                      <a:gs pos="0">
                        <a:srgbClr val="ECECEC">
                          <a:lumMod val="75000"/>
                        </a:srgbClr>
                      </a:gs>
                      <a:gs pos="100000">
                        <a:srgbClr val="ECECEC">
                          <a:lumMod val="75000"/>
                        </a:srgbClr>
                      </a:gs>
                    </a:gsLst>
                    <a:lin ang="5400000" scaled="0"/>
                  </a:gradFill>
                </a:rPr>
                <a:t> </a:t>
              </a:r>
            </a:p>
          </p:txBody>
        </p:sp>
      </p:grpSp>
      <p:grpSp>
        <p:nvGrpSpPr>
          <p:cNvPr id="34" name="Group 33"/>
          <p:cNvGrpSpPr/>
          <p:nvPr/>
        </p:nvGrpSpPr>
        <p:grpSpPr>
          <a:xfrm>
            <a:off x="867599" y="2071138"/>
            <a:ext cx="3276873" cy="3261947"/>
            <a:chOff x="827088" y="-3463925"/>
            <a:chExt cx="3833813" cy="3816350"/>
          </a:xfrm>
        </p:grpSpPr>
        <p:sp>
          <p:nvSpPr>
            <p:cNvPr id="36" name="Freeform 5"/>
            <p:cNvSpPr>
              <a:spLocks/>
            </p:cNvSpPr>
            <p:nvPr/>
          </p:nvSpPr>
          <p:spPr bwMode="auto">
            <a:xfrm>
              <a:off x="2863851" y="-1456144"/>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2">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0"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2">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1" name="Freeform 7"/>
            <p:cNvSpPr>
              <a:spLocks/>
            </p:cNvSpPr>
            <p:nvPr/>
          </p:nvSpPr>
          <p:spPr bwMode="auto">
            <a:xfrm>
              <a:off x="2863850" y="-3423640"/>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2">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2"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2">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53" name="Freeform 9"/>
            <p:cNvSpPr>
              <a:spLocks/>
            </p:cNvSpPr>
            <p:nvPr/>
          </p:nvSpPr>
          <p:spPr bwMode="auto">
            <a:xfrm>
              <a:off x="2863848" y="-1444336"/>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69" name="Freeform 10"/>
            <p:cNvSpPr>
              <a:spLocks/>
            </p:cNvSpPr>
            <p:nvPr/>
          </p:nvSpPr>
          <p:spPr bwMode="auto">
            <a:xfrm>
              <a:off x="1196975" y="-1444625"/>
              <a:ext cx="1427161"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7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sp>
        <p:nvSpPr>
          <p:cNvPr id="2" name="Rectangle 1"/>
          <p:cNvSpPr/>
          <p:nvPr/>
        </p:nvSpPr>
        <p:spPr bwMode="auto">
          <a:xfrm>
            <a:off x="8523654" y="1429139"/>
            <a:ext cx="2418907" cy="2166340"/>
          </a:xfrm>
          <a:prstGeom prst="rect">
            <a:avLst/>
          </a:prstGeom>
          <a:noFill/>
          <a:ln w="444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2003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solidFill>
                  <a:schemeClr val="bg1"/>
                </a:solidFill>
              </a:rPr>
              <a:t>Plataforma</a:t>
            </a:r>
            <a:r>
              <a:rPr lang="en-US" dirty="0">
                <a:solidFill>
                  <a:schemeClr val="bg1"/>
                </a:solidFill>
              </a:rPr>
              <a:t> App Service</a:t>
            </a:r>
          </a:p>
        </p:txBody>
      </p:sp>
      <p:grpSp>
        <p:nvGrpSpPr>
          <p:cNvPr id="7" name="Group 6"/>
          <p:cNvGrpSpPr/>
          <p:nvPr/>
        </p:nvGrpSpPr>
        <p:grpSpPr>
          <a:xfrm>
            <a:off x="2070442" y="1487022"/>
            <a:ext cx="8103599" cy="4780254"/>
            <a:chOff x="2242408" y="1516062"/>
            <a:chExt cx="8267265" cy="4876800"/>
          </a:xfrm>
        </p:grpSpPr>
        <p:sp>
          <p:nvSpPr>
            <p:cNvPr id="6" name="Rectangle 5"/>
            <p:cNvSpPr/>
            <p:nvPr/>
          </p:nvSpPr>
          <p:spPr bwMode="auto">
            <a:xfrm>
              <a:off x="7805007" y="1516062"/>
              <a:ext cx="2696729" cy="487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315867" y="2183183"/>
              <a:ext cx="2635145" cy="1323261"/>
              <a:chOff x="8728103" y="4231511"/>
              <a:chExt cx="2635145" cy="1323261"/>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26" name="TextBox 25"/>
              <p:cNvSpPr txBox="1"/>
              <p:nvPr/>
            </p:nvSpPr>
            <p:spPr>
              <a:xfrm>
                <a:off x="8728103" y="5010007"/>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API Apps</a:t>
                </a:r>
              </a:p>
            </p:txBody>
          </p:sp>
        </p:grpSp>
        <p:grpSp>
          <p:nvGrpSpPr>
            <p:cNvPr id="48" name="Group 47"/>
            <p:cNvGrpSpPr/>
            <p:nvPr/>
          </p:nvGrpSpPr>
          <p:grpSpPr>
            <a:xfrm>
              <a:off x="3515080" y="4583001"/>
              <a:ext cx="2929173" cy="1352661"/>
              <a:chOff x="5648241" y="1339128"/>
              <a:chExt cx="2929173" cy="1352661"/>
            </a:xfrm>
          </p:grpSpPr>
          <p:sp>
            <p:nvSpPr>
              <p:cNvPr id="49" name="TextBox 48"/>
              <p:cNvSpPr txBox="1"/>
              <p:nvPr/>
            </p:nvSpPr>
            <p:spPr>
              <a:xfrm>
                <a:off x="5648241" y="2147024"/>
                <a:ext cx="2929173"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Web Apps</a:t>
                </a:r>
              </a:p>
            </p:txBody>
          </p:sp>
          <p:pic>
            <p:nvPicPr>
              <p:cNvPr id="51" name="Picture 50"/>
              <p:cNvPicPr>
                <a:picLocks noChangeAspect="1"/>
              </p:cNvPicPr>
              <p:nvPr/>
            </p:nvPicPr>
            <p:blipFill>
              <a:blip r:embed="rId4"/>
              <a:stretch>
                <a:fillRect/>
              </a:stretch>
            </p:blipFill>
            <p:spPr>
              <a:xfrm>
                <a:off x="6781285" y="1339128"/>
                <a:ext cx="724282" cy="707395"/>
              </a:xfrm>
              <a:prstGeom prst="rect">
                <a:avLst/>
              </a:prstGeom>
            </p:spPr>
          </p:pic>
        </p:grpSp>
        <p:grpSp>
          <p:nvGrpSpPr>
            <p:cNvPr id="2" name="Group 1"/>
            <p:cNvGrpSpPr/>
            <p:nvPr/>
          </p:nvGrpSpPr>
          <p:grpSpPr>
            <a:xfrm>
              <a:off x="5077735" y="2111799"/>
              <a:ext cx="2635145" cy="1400492"/>
              <a:chOff x="7866592" y="1878244"/>
              <a:chExt cx="2635145" cy="1400492"/>
            </a:xfrm>
          </p:grpSpPr>
          <p:sp>
            <p:nvSpPr>
              <p:cNvPr id="53" name="TextBox 52"/>
              <p:cNvSpPr txBox="1"/>
              <p:nvPr/>
            </p:nvSpPr>
            <p:spPr>
              <a:xfrm>
                <a:off x="7866592" y="2733971"/>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Mobile Apps</a:t>
                </a:r>
              </a:p>
            </p:txBody>
          </p:sp>
          <p:pic>
            <p:nvPicPr>
              <p:cNvPr id="55" name="Picture 54"/>
              <p:cNvPicPr>
                <a:picLocks noChangeAspect="1"/>
              </p:cNvPicPr>
              <p:nvPr/>
            </p:nvPicPr>
            <p:blipFill>
              <a:blip r:embed="rId5"/>
              <a:stretch>
                <a:fillRect/>
              </a:stretch>
            </p:blipFill>
            <p:spPr>
              <a:xfrm>
                <a:off x="8857941" y="1878244"/>
                <a:ext cx="556237" cy="798699"/>
              </a:xfrm>
              <a:prstGeom prst="rect">
                <a:avLst/>
              </a:prstGeom>
            </p:spPr>
          </p:pic>
        </p:grpSp>
        <p:cxnSp>
          <p:nvCxnSpPr>
            <p:cNvPr id="56" name="Straight Connector 55"/>
            <p:cNvCxnSpPr/>
            <p:nvPr/>
          </p:nvCxnSpPr>
          <p:spPr>
            <a:xfrm>
              <a:off x="7805007" y="1516062"/>
              <a:ext cx="0" cy="487680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42408" y="3928288"/>
              <a:ext cx="5562599" cy="0"/>
            </a:xfrm>
            <a:prstGeom prst="line">
              <a:avLst/>
            </a:prstGeom>
            <a:solidFill>
              <a:schemeClr val="accent1"/>
            </a:solid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874528" y="3255807"/>
              <a:ext cx="2635145" cy="1344962"/>
              <a:chOff x="5839825" y="1775527"/>
              <a:chExt cx="2635145" cy="1344962"/>
            </a:xfrm>
          </p:grpSpPr>
          <p:pic>
            <p:nvPicPr>
              <p:cNvPr id="63" name="Picture 62"/>
              <p:cNvPicPr>
                <a:picLocks noChangeAspect="1"/>
              </p:cNvPicPr>
              <p:nvPr/>
            </p:nvPicPr>
            <p:blipFill>
              <a:blip r:embed="rId6"/>
              <a:stretch>
                <a:fillRect/>
              </a:stretch>
            </p:blipFill>
            <p:spPr>
              <a:xfrm>
                <a:off x="6822364" y="1775527"/>
                <a:ext cx="727774" cy="726962"/>
              </a:xfrm>
              <a:prstGeom prst="rect">
                <a:avLst/>
              </a:prstGeom>
            </p:spPr>
          </p:pic>
          <p:sp>
            <p:nvSpPr>
              <p:cNvPr id="64" name="TextBox 63"/>
              <p:cNvSpPr txBox="1"/>
              <p:nvPr/>
            </p:nvSpPr>
            <p:spPr>
              <a:xfrm>
                <a:off x="5839825" y="2575724"/>
                <a:ext cx="2635145" cy="5447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192"/>
                <a:r>
                  <a:rPr lang="en-US" sz="1765" dirty="0">
                    <a:gradFill>
                      <a:gsLst>
                        <a:gs pos="0">
                          <a:srgbClr val="FFFFFF"/>
                        </a:gs>
                        <a:gs pos="100000">
                          <a:srgbClr val="FFFFFF"/>
                        </a:gs>
                      </a:gsLst>
                      <a:lin ang="5400000" scaled="1"/>
                    </a:gradFill>
                  </a:rPr>
                  <a:t>LOGIC Apps</a:t>
                </a:r>
              </a:p>
            </p:txBody>
          </p:sp>
        </p:grpSp>
        <p:cxnSp>
          <p:nvCxnSpPr>
            <p:cNvPr id="66" name="Straight Connector 65"/>
            <p:cNvCxnSpPr/>
            <p:nvPr/>
          </p:nvCxnSpPr>
          <p:spPr>
            <a:xfrm>
              <a:off x="4985608" y="1516062"/>
              <a:ext cx="0" cy="2412226"/>
            </a:xfrm>
            <a:prstGeom prst="line">
              <a:avLst/>
            </a:prstGeom>
            <a:solidFill>
              <a:schemeClr val="accent1"/>
            </a:solid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42408" y="1516062"/>
              <a:ext cx="0" cy="4876800"/>
            </a:xfrm>
            <a:prstGeom prst="line">
              <a:avLst/>
            </a:prstGeom>
            <a:solidFill>
              <a:schemeClr val="accent1"/>
            </a:solid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501736" y="1516062"/>
              <a:ext cx="0" cy="48768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242408" y="1516062"/>
              <a:ext cx="8259328"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242408" y="6392862"/>
              <a:ext cx="8259328"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987786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cxnSp>
        <p:nvCxnSpPr>
          <p:cNvPr id="28" name="Straight Connector 27"/>
          <p:cNvCxnSpPr/>
          <p:nvPr/>
        </p:nvCxnSpPr>
        <p:spPr>
          <a:xfrm flipH="1">
            <a:off x="3836346" y="3831809"/>
            <a:ext cx="859487" cy="1860"/>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03177" y="2008231"/>
            <a:ext cx="2801204" cy="396510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defTabSz="89586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562362" y="3635968"/>
            <a:ext cx="3965109" cy="709633"/>
          </a:xfrm>
          <a:prstGeom prst="rect">
            <a:avLst/>
          </a:prstGeom>
          <a:solidFill>
            <a:schemeClr val="tx2"/>
          </a:solidFill>
          <a:ln>
            <a:noFill/>
          </a:ln>
        </p:spPr>
        <p:txBody>
          <a:bodyPr wrap="square" lIns="175711" tIns="140569" rIns="175711" bIns="140569" rtlCol="0">
            <a:spAutoFit/>
          </a:bodyPr>
          <a:lstStyle/>
          <a:p>
            <a:pPr algn="ctr" defTabSz="896009">
              <a:lnSpc>
                <a:spcPct val="90000"/>
              </a:lnSpc>
              <a:defRPr/>
            </a:pPr>
            <a:r>
              <a:rPr lang="en-US" sz="3074" kern="0" dirty="0">
                <a:solidFill>
                  <a:schemeClr val="bg1"/>
                </a:solidFill>
              </a:rPr>
              <a:t>REST API</a:t>
            </a:r>
          </a:p>
        </p:txBody>
      </p:sp>
      <p:sp>
        <p:nvSpPr>
          <p:cNvPr id="49" name="TextBox 48"/>
          <p:cNvSpPr txBox="1"/>
          <p:nvPr/>
        </p:nvSpPr>
        <p:spPr>
          <a:xfrm>
            <a:off x="464424" y="2159543"/>
            <a:ext cx="2501344" cy="3659923"/>
          </a:xfrm>
          <a:prstGeom prst="rect">
            <a:avLst/>
          </a:prstGeom>
          <a:solidFill>
            <a:schemeClr val="accent1"/>
          </a:solidFill>
        </p:spPr>
        <p:txBody>
          <a:bodyPr wrap="square" lIns="175711" tIns="140569" rIns="175711" bIns="140569" numCol="2" rtlCol="0">
            <a:noAutofit/>
          </a:bodyPr>
          <a:lstStyle/>
          <a:p>
            <a:pPr defTabSz="896155" fontAlgn="base">
              <a:lnSpc>
                <a:spcPct val="90000"/>
              </a:lnSpc>
              <a:spcBef>
                <a:spcPct val="0"/>
              </a:spcBef>
              <a:spcAft>
                <a:spcPct val="0"/>
              </a:spcAft>
              <a:tabLst>
                <a:tab pos="878501" algn="l"/>
              </a:tabLst>
              <a:defRPr/>
            </a:pPr>
            <a:endParaRPr lang="en-US" sz="1059" kern="0" dirty="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blip>
          <a:srcRect l="2000" t="50000" r="46000" b="4000"/>
          <a:stretch>
            <a:fillRect/>
          </a:stretch>
        </p:blipFill>
        <p:spPr bwMode="auto">
          <a:xfrm>
            <a:off x="1673252" y="2372532"/>
            <a:ext cx="754405" cy="667359"/>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992838" y="2386734"/>
            <a:ext cx="413964" cy="583722"/>
          </a:xfrm>
          <a:prstGeom prst="rect">
            <a:avLst/>
          </a:prstGeom>
        </p:spPr>
      </p:pic>
      <p:grpSp>
        <p:nvGrpSpPr>
          <p:cNvPr id="68" name="Group 67"/>
          <p:cNvGrpSpPr/>
          <p:nvPr/>
        </p:nvGrpSpPr>
        <p:grpSpPr>
          <a:xfrm>
            <a:off x="679431" y="4843071"/>
            <a:ext cx="1748226" cy="826991"/>
            <a:chOff x="693054" y="4939688"/>
            <a:chExt cx="1783282" cy="843574"/>
          </a:xfrm>
        </p:grpSpPr>
        <p:sp>
          <p:nvSpPr>
            <p:cNvPr id="53" name="TextBox 52"/>
            <p:cNvSpPr txBox="1"/>
            <p:nvPr/>
          </p:nvSpPr>
          <p:spPr>
            <a:xfrm>
              <a:off x="693054" y="4939688"/>
              <a:ext cx="1419222" cy="843574"/>
            </a:xfrm>
            <a:prstGeom prst="rect">
              <a:avLst/>
            </a:prstGeom>
            <a:noFill/>
          </p:spPr>
          <p:txBody>
            <a:bodyPr wrap="square" lIns="175711" tIns="140569" rIns="175711" bIns="140569" rtlCol="0">
              <a:spAutoFit/>
            </a:bodyPr>
            <a:lstStyle/>
            <a:p>
              <a:pPr defTabSz="896009">
                <a:lnSpc>
                  <a:spcPct val="90000"/>
                </a:lnSpc>
                <a:defRPr/>
              </a:pPr>
              <a:r>
                <a:rPr lang="en-US" sz="1961" kern="0" dirty="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670215" y="1382013"/>
            <a:ext cx="7255225" cy="5210101"/>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Box 4"/>
            <p:cNvSpPr txBox="1"/>
            <p:nvPr/>
          </p:nvSpPr>
          <p:spPr>
            <a:xfrm>
              <a:off x="3618803" y="3692317"/>
              <a:ext cx="3954009" cy="1171437"/>
            </a:xfrm>
            <a:prstGeom prst="rect">
              <a:avLst/>
            </a:prstGeom>
            <a:solidFill>
              <a:schemeClr val="accent1"/>
            </a:solidFill>
          </p:spPr>
          <p:txBody>
            <a:bodyPr wrap="square" lIns="175711" tIns="140569" rIns="175711" bIns="140569" rtlCol="0">
              <a:spAutoFit/>
            </a:bodyPr>
            <a:lstStyle/>
            <a:p>
              <a:pPr defTabSz="896155" fontAlgn="base">
                <a:lnSpc>
                  <a:spcPct val="90000"/>
                </a:lnSpc>
                <a:spcBef>
                  <a:spcPct val="0"/>
                </a:spcBef>
                <a:spcAft>
                  <a:spcPct val="0"/>
                </a:spcAft>
                <a:tabLst>
                  <a:tab pos="878501" algn="l"/>
                </a:tabLst>
                <a:defRPr/>
              </a:pPr>
              <a:r>
                <a:rPr lang="en-US" sz="2353" kern="0" dirty="0" err="1">
                  <a:gradFill>
                    <a:gsLst>
                      <a:gs pos="0">
                        <a:srgbClr val="FFFFFF"/>
                      </a:gs>
                      <a:gs pos="100000">
                        <a:srgbClr val="FFFFFF"/>
                      </a:gs>
                    </a:gsLst>
                    <a:lin ang="5400000" scaled="0"/>
                  </a:gradFill>
                  <a:latin typeface="Segoe UI Light"/>
                  <a:ea typeface="Segoe UI" pitchFamily="34" charset="0"/>
                  <a:cs typeface="Segoe UI" pitchFamily="34" charset="0"/>
                </a:rPr>
                <a:t>Notificaciones</a:t>
              </a:r>
              <a:r>
                <a:rPr lang="en-US" sz="2353" kern="0" dirty="0">
                  <a:gradFill>
                    <a:gsLst>
                      <a:gs pos="0">
                        <a:srgbClr val="FFFFFF"/>
                      </a:gs>
                      <a:gs pos="100000">
                        <a:srgbClr val="FFFFFF"/>
                      </a:gs>
                    </a:gsLst>
                    <a:lin ang="5400000" scaled="0"/>
                  </a:gradFill>
                  <a:latin typeface="Segoe UI Light"/>
                  <a:ea typeface="Segoe UI" pitchFamily="34" charset="0"/>
                  <a:cs typeface="Segoe UI" pitchFamily="34" charset="0"/>
                </a:rPr>
                <a:t> Push</a:t>
              </a: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71437"/>
            </a:xfrm>
            <a:prstGeom prst="rect">
              <a:avLst/>
            </a:prstGeom>
            <a:solidFill>
              <a:schemeClr val="accent1"/>
            </a:solidFill>
          </p:spPr>
          <p:txBody>
            <a:bodyPr wrap="square" lIns="175711" tIns="140569" rIns="175711" bIns="140569" rtlCol="0">
              <a:spAutoFit/>
            </a:bodyPr>
            <a:lstStyle/>
            <a:p>
              <a:pPr defTabSz="896155" fontAlgn="base">
                <a:lnSpc>
                  <a:spcPct val="90000"/>
                </a:lnSpc>
                <a:spcBef>
                  <a:spcPct val="0"/>
                </a:spcBef>
                <a:spcAft>
                  <a:spcPct val="0"/>
                </a:spcAft>
                <a:tabLst>
                  <a:tab pos="878501" algn="l"/>
                </a:tabLst>
                <a:defRPr/>
              </a:pPr>
              <a:r>
                <a:rPr lang="en-US" sz="2353" kern="0" dirty="0">
                  <a:gradFill>
                    <a:gsLst>
                      <a:gs pos="0">
                        <a:srgbClr val="FFFFFF"/>
                      </a:gs>
                      <a:gs pos="100000">
                        <a:srgbClr val="FFFFFF"/>
                      </a:gs>
                    </a:gsLst>
                    <a:lin ang="5400000" scaled="0"/>
                  </a:gradFill>
                  <a:latin typeface="Segoe UI Light"/>
                  <a:ea typeface="Segoe UI" pitchFamily="34" charset="0"/>
                  <a:cs typeface="Segoe UI" pitchFamily="34" charset="0"/>
                </a:rPr>
                <a:t>Backend</a:t>
              </a: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71437"/>
            </a:xfrm>
            <a:prstGeom prst="rect">
              <a:avLst/>
            </a:prstGeom>
            <a:solidFill>
              <a:schemeClr val="accent1"/>
            </a:solidFill>
          </p:spPr>
          <p:txBody>
            <a:bodyPr wrap="square" lIns="175711" tIns="140569" rIns="175711" bIns="140569" rtlCol="0">
              <a:spAutoFit/>
            </a:bodyPr>
            <a:lstStyle/>
            <a:p>
              <a:pPr defTabSz="896155" fontAlgn="base">
                <a:lnSpc>
                  <a:spcPct val="90000"/>
                </a:lnSpc>
                <a:spcBef>
                  <a:spcPct val="0"/>
                </a:spcBef>
                <a:spcAft>
                  <a:spcPct val="0"/>
                </a:spcAft>
                <a:tabLst>
                  <a:tab pos="878501" algn="l"/>
                </a:tabLst>
                <a:defRPr/>
              </a:pPr>
              <a:r>
                <a:rPr lang="en-US" sz="2353" kern="0" dirty="0" err="1">
                  <a:gradFill>
                    <a:gsLst>
                      <a:gs pos="0">
                        <a:srgbClr val="FFFFFF"/>
                      </a:gs>
                      <a:gs pos="100000">
                        <a:srgbClr val="FFFFFF"/>
                      </a:gs>
                    </a:gsLst>
                    <a:lin ang="5400000" scaled="0"/>
                  </a:gradFill>
                  <a:latin typeface="Segoe UI Light"/>
                  <a:ea typeface="Segoe UI" pitchFamily="34" charset="0"/>
                  <a:cs typeface="Segoe UI" pitchFamily="34" charset="0"/>
                </a:rPr>
                <a:t>Autenticación</a:t>
              </a:r>
              <a:endParaRPr lang="en-US" sz="2353"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a:p>
              <a:pPr defTabSz="896155" fontAlgn="base">
                <a:lnSpc>
                  <a:spcPct val="90000"/>
                </a:lnSpc>
                <a:spcBef>
                  <a:spcPct val="0"/>
                </a:spcBef>
                <a:spcAft>
                  <a:spcPct val="0"/>
                </a:spcAft>
                <a:tabLst>
                  <a:tab pos="878501" algn="l"/>
                </a:tabLs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defTabSz="895863" fontAlgn="base">
                <a:lnSpc>
                  <a:spcPct val="90000"/>
                </a:lnSpc>
                <a:spcBef>
                  <a:spcPct val="0"/>
                </a:spcBef>
                <a:spcAft>
                  <a:spcPct val="0"/>
                </a:spcAft>
                <a:defRPr/>
              </a:pPr>
              <a:endParaRPr lang="en-US" sz="2307" kern="0" dirty="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Google</a:t>
              </a:r>
            </a:p>
          </p:txBody>
        </p:sp>
        <p:sp>
          <p:nvSpPr>
            <p:cNvPr id="40" name="TextBox 39"/>
            <p:cNvSpPr txBox="1"/>
            <p:nvPr/>
          </p:nvSpPr>
          <p:spPr>
            <a:xfrm>
              <a:off x="6617120" y="3206072"/>
              <a:ext cx="819127" cy="432480"/>
            </a:xfrm>
            <a:prstGeom prst="rect">
              <a:avLst/>
            </a:prstGeom>
            <a:noFill/>
          </p:spPr>
          <p:txBody>
            <a:bodyPr wrap="square" lIns="175711" tIns="140569" rIns="175711" bIns="140569" rtlCol="0">
              <a:spAutoFit/>
            </a:bodyPr>
            <a:lstStyle/>
            <a:p>
              <a:pPr algn="ctr" defTabSz="896009">
                <a:lnSpc>
                  <a:spcPct val="90000"/>
                </a:lnSpc>
              </a:pPr>
              <a:r>
                <a:rPr lang="en-US" sz="1057" dirty="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bg1"/>
                </a:solidFill>
              </a:rPr>
              <a:t>Azure Mobile Apps</a:t>
            </a:r>
          </a:p>
        </p:txBody>
      </p:sp>
      <p:sp>
        <p:nvSpPr>
          <p:cNvPr id="32" name="TextBox 31"/>
          <p:cNvSpPr txBox="1"/>
          <p:nvPr/>
        </p:nvSpPr>
        <p:spPr>
          <a:xfrm>
            <a:off x="743830" y="3604589"/>
            <a:ext cx="886636" cy="968542"/>
          </a:xfrm>
          <a:prstGeom prst="rect">
            <a:avLst/>
          </a:prstGeom>
          <a:noFill/>
        </p:spPr>
        <p:txBody>
          <a:bodyPr wrap="none" rtlCol="0">
            <a:spAutoFit/>
          </a:bodyPr>
          <a:lstStyle/>
          <a:p>
            <a:pPr defTabSz="896009">
              <a:lnSpc>
                <a:spcPct val="90000"/>
              </a:lnSpc>
              <a:spcBef>
                <a:spcPts val="575"/>
              </a:spcBef>
              <a:defRPr/>
            </a:pPr>
            <a:r>
              <a:rPr lang="en-US" sz="1176" kern="0" dirty="0">
                <a:solidFill>
                  <a:srgbClr val="FFFFFF"/>
                </a:solidFill>
              </a:rPr>
              <a:t>Windows</a:t>
            </a:r>
          </a:p>
          <a:p>
            <a:pPr defTabSz="896009">
              <a:lnSpc>
                <a:spcPct val="90000"/>
              </a:lnSpc>
              <a:spcBef>
                <a:spcPts val="575"/>
              </a:spcBef>
              <a:defRPr/>
            </a:pPr>
            <a:r>
              <a:rPr lang="en-US" sz="1176" kern="0" dirty="0">
                <a:solidFill>
                  <a:srgbClr val="FFFFFF"/>
                </a:solidFill>
              </a:rPr>
              <a:t>iOS</a:t>
            </a:r>
          </a:p>
          <a:p>
            <a:pPr defTabSz="896009">
              <a:lnSpc>
                <a:spcPct val="90000"/>
              </a:lnSpc>
              <a:spcBef>
                <a:spcPts val="575"/>
              </a:spcBef>
              <a:defRPr/>
            </a:pPr>
            <a:r>
              <a:rPr lang="en-US" sz="1176" kern="0" dirty="0">
                <a:solidFill>
                  <a:srgbClr val="FFFFFF"/>
                </a:solidFill>
              </a:rPr>
              <a:t>Android</a:t>
            </a:r>
          </a:p>
          <a:p>
            <a:pPr defTabSz="896009">
              <a:lnSpc>
                <a:spcPct val="90000"/>
              </a:lnSpc>
              <a:spcBef>
                <a:spcPts val="575"/>
              </a:spcBef>
              <a:defRPr/>
            </a:pPr>
            <a:r>
              <a:rPr lang="en-US" sz="1176" kern="0" dirty="0">
                <a:solidFill>
                  <a:srgbClr val="FFFFFF"/>
                </a:solidFill>
              </a:rPr>
              <a:t>HTML 5/JS</a:t>
            </a:r>
            <a:endParaRPr lang="en-US" sz="1176" dirty="0">
              <a:solidFill>
                <a:srgbClr val="FFFFFF"/>
              </a:solidFill>
            </a:endParaRPr>
          </a:p>
        </p:txBody>
      </p:sp>
      <p:sp>
        <p:nvSpPr>
          <p:cNvPr id="33" name="TextBox 32"/>
          <p:cNvSpPr txBox="1"/>
          <p:nvPr/>
        </p:nvSpPr>
        <p:spPr>
          <a:xfrm>
            <a:off x="1684381" y="3617320"/>
            <a:ext cx="870921" cy="730177"/>
          </a:xfrm>
          <a:prstGeom prst="rect">
            <a:avLst/>
          </a:prstGeom>
          <a:noFill/>
        </p:spPr>
        <p:txBody>
          <a:bodyPr wrap="none" rtlCol="0">
            <a:spAutoFit/>
          </a:bodyPr>
          <a:lstStyle/>
          <a:p>
            <a:pPr defTabSz="896009">
              <a:lnSpc>
                <a:spcPct val="90000"/>
              </a:lnSpc>
              <a:spcBef>
                <a:spcPts val="575"/>
              </a:spcBef>
              <a:defRPr/>
            </a:pPr>
            <a:r>
              <a:rPr lang="en-US" sz="1176" kern="0" dirty="0">
                <a:solidFill>
                  <a:srgbClr val="FFFFFF"/>
                </a:solidFill>
              </a:rPr>
              <a:t>Xamarin</a:t>
            </a:r>
          </a:p>
          <a:p>
            <a:pPr defTabSz="896009">
              <a:lnSpc>
                <a:spcPct val="90000"/>
              </a:lnSpc>
              <a:spcBef>
                <a:spcPts val="575"/>
              </a:spcBef>
              <a:defRPr/>
            </a:pPr>
            <a:r>
              <a:rPr lang="en-US" sz="1176" kern="0" dirty="0">
                <a:solidFill>
                  <a:srgbClr val="FFFFFF"/>
                </a:solidFill>
              </a:rPr>
              <a:t>PhoneGap</a:t>
            </a:r>
          </a:p>
          <a:p>
            <a:pPr defTabSz="896009">
              <a:lnSpc>
                <a:spcPct val="90000"/>
              </a:lnSpc>
              <a:spcBef>
                <a:spcPts val="575"/>
              </a:spcBef>
              <a:defRPr/>
            </a:pPr>
            <a:r>
              <a:rPr lang="en-US" sz="1176" kern="0" dirty="0" err="1">
                <a:solidFill>
                  <a:srgbClr val="FFFFFF"/>
                </a:solidFill>
              </a:rPr>
              <a:t>Sencha</a:t>
            </a:r>
            <a:endParaRPr lang="en-US" sz="1176" kern="0" dirty="0">
              <a:solidFill>
                <a:srgbClr val="FFFFFF"/>
              </a:solidFill>
            </a:endParaRPr>
          </a:p>
        </p:txBody>
      </p:sp>
      <p:grpSp>
        <p:nvGrpSpPr>
          <p:cNvPr id="74" name="Group 73"/>
          <p:cNvGrpSpPr/>
          <p:nvPr/>
        </p:nvGrpSpPr>
        <p:grpSpPr>
          <a:xfrm>
            <a:off x="7014770" y="5218923"/>
            <a:ext cx="977133" cy="1191821"/>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Windows</a:t>
              </a:r>
            </a:p>
          </p:txBody>
        </p:sp>
      </p:grpSp>
      <p:grpSp>
        <p:nvGrpSpPr>
          <p:cNvPr id="77" name="Group 76"/>
          <p:cNvGrpSpPr/>
          <p:nvPr/>
        </p:nvGrpSpPr>
        <p:grpSpPr>
          <a:xfrm>
            <a:off x="6155715" y="5429244"/>
            <a:ext cx="815486" cy="1109003"/>
            <a:chOff x="6794518" y="5235831"/>
            <a:chExt cx="831838" cy="1131241"/>
          </a:xfrm>
        </p:grpSpPr>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696"/>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Android</a:t>
              </a:r>
            </a:p>
            <a:p>
              <a:pPr algn="ctr" defTabSz="878414">
                <a:lnSpc>
                  <a:spcPct val="90000"/>
                </a:lnSpc>
                <a:defRPr/>
              </a:pPr>
              <a:r>
                <a:rPr lang="en-US" sz="1036" kern="0" dirty="0">
                  <a:solidFill>
                    <a:srgbClr val="FFFFFF"/>
                  </a:solidFill>
                </a:rPr>
                <a:t>Chrome</a:t>
              </a:r>
            </a:p>
          </p:txBody>
        </p:sp>
      </p:grpSp>
      <p:grpSp>
        <p:nvGrpSpPr>
          <p:cNvPr id="80" name="Group 79"/>
          <p:cNvGrpSpPr/>
          <p:nvPr/>
        </p:nvGrpSpPr>
        <p:grpSpPr>
          <a:xfrm>
            <a:off x="5193933" y="5435185"/>
            <a:ext cx="775257" cy="1090956"/>
            <a:chOff x="5910829" y="5235445"/>
            <a:chExt cx="790803" cy="1112832"/>
          </a:xfrm>
        </p:grpSpPr>
        <p:sp>
          <p:nvSpPr>
            <p:cNvPr id="81" name="TextBox 80"/>
            <p:cNvSpPr txBox="1"/>
            <p:nvPr/>
          </p:nvSpPr>
          <p:spPr>
            <a:xfrm>
              <a:off x="5910829" y="5771581"/>
              <a:ext cx="790803" cy="576696"/>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iOS OSX</a:t>
              </a:r>
            </a:p>
          </p:txBody>
        </p:sp>
        <p:pic>
          <p:nvPicPr>
            <p:cNvPr id="82" name="Picture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59381" y="5235445"/>
              <a:ext cx="456394" cy="558963"/>
            </a:xfrm>
            <a:prstGeom prst="rect">
              <a:avLst/>
            </a:prstGeom>
          </p:spPr>
        </p:pic>
      </p:grpSp>
      <p:grpSp>
        <p:nvGrpSpPr>
          <p:cNvPr id="83" name="Group 82"/>
          <p:cNvGrpSpPr/>
          <p:nvPr/>
        </p:nvGrpSpPr>
        <p:grpSpPr>
          <a:xfrm>
            <a:off x="8785573" y="5427682"/>
            <a:ext cx="1119815" cy="974834"/>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In-App</a:t>
              </a:r>
            </a:p>
          </p:txBody>
        </p:sp>
      </p:grpSp>
      <p:grpSp>
        <p:nvGrpSpPr>
          <p:cNvPr id="86" name="Group 85"/>
          <p:cNvGrpSpPr/>
          <p:nvPr/>
        </p:nvGrpSpPr>
        <p:grpSpPr>
          <a:xfrm>
            <a:off x="7972047" y="5419011"/>
            <a:ext cx="934061" cy="991733"/>
            <a:chOff x="8872474" y="5203497"/>
            <a:chExt cx="952791" cy="1011619"/>
          </a:xfrm>
        </p:grpSpPr>
        <p:pic>
          <p:nvPicPr>
            <p:cNvPr id="87" name="Picture 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2281" tIns="137825" rIns="172281" bIns="137825" rtlCol="0">
              <a:spAutoFit/>
            </a:bodyPr>
            <a:lstStyle/>
            <a:p>
              <a:pPr algn="ctr" defTabSz="878414">
                <a:lnSpc>
                  <a:spcPct val="90000"/>
                </a:lnSpc>
                <a:defRPr/>
              </a:pPr>
              <a:r>
                <a:rPr lang="en-US" sz="1036" kern="0" dirty="0">
                  <a:solidFill>
                    <a:srgbClr val="FFFFFF"/>
                  </a:solidFill>
                </a:rPr>
                <a:t>Kindle</a:t>
              </a:r>
            </a:p>
          </p:txBody>
        </p:sp>
      </p:grpSp>
      <p:grpSp>
        <p:nvGrpSpPr>
          <p:cNvPr id="89" name="Group 88"/>
          <p:cNvGrpSpPr/>
          <p:nvPr/>
        </p:nvGrpSpPr>
        <p:grpSpPr bwMode="gray">
          <a:xfrm>
            <a:off x="7274650" y="3831809"/>
            <a:ext cx="637688" cy="425427"/>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37" tIns="43068" rIns="86137" bIns="43068" numCol="1" rtlCol="0" anchor="ctr" anchorCtr="0" compatLnSpc="1">
              <a:prstTxWarp prst="textNoShape">
                <a:avLst/>
              </a:prstTxWarp>
            </a:bodyPr>
            <a:lstStyle/>
            <a:p>
              <a:pPr defTabSz="697685"/>
              <a:endParaRPr lang="en-US" sz="848" spc="-116" dirty="0">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37" tIns="43068" rIns="86137" bIns="43068" numCol="1" rtlCol="0" anchor="ctr" anchorCtr="0" compatLnSpc="1">
              <a:prstTxWarp prst="textNoShape">
                <a:avLst/>
              </a:prstTxWarp>
            </a:bodyPr>
            <a:lstStyle/>
            <a:p>
              <a:pPr defTabSz="697685"/>
              <a:endParaRPr lang="en-US" sz="848" spc="-116" dirty="0">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37" tIns="43068" rIns="86137" bIns="43068" numCol="1" rtlCol="0" anchor="ctr" anchorCtr="0" compatLnSpc="1">
              <a:prstTxWarp prst="textNoShape">
                <a:avLst/>
              </a:prstTxWarp>
            </a:bodyPr>
            <a:lstStyle/>
            <a:p>
              <a:pPr defTabSz="697685"/>
              <a:endParaRPr lang="en-US" sz="848" spc="-116" dirty="0">
                <a:solidFill>
                  <a:srgbClr val="505050">
                    <a:lumMod val="50000"/>
                  </a:srgbClr>
                </a:solidFill>
                <a:latin typeface="Segoe Light" pitchFamily="34" charset="0"/>
              </a:endParaRPr>
            </a:p>
          </p:txBody>
        </p:sp>
      </p:grpSp>
      <p:sp>
        <p:nvSpPr>
          <p:cNvPr id="15" name="TextBox 14"/>
          <p:cNvSpPr txBox="1"/>
          <p:nvPr/>
        </p:nvSpPr>
        <p:spPr>
          <a:xfrm>
            <a:off x="627055" y="3108325"/>
            <a:ext cx="1923976" cy="561211"/>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rgbClr val="FFFFFF"/>
                    </a:gs>
                    <a:gs pos="30000">
                      <a:srgbClr val="FFFFFF"/>
                    </a:gs>
                  </a:gsLst>
                  <a:lin ang="5400000" scaled="0"/>
                </a:gradFill>
              </a:rPr>
              <a:t>Mobile SDKs</a:t>
            </a:r>
          </a:p>
        </p:txBody>
      </p:sp>
      <p:sp>
        <p:nvSpPr>
          <p:cNvPr id="125" name="TextBox 124"/>
          <p:cNvSpPr txBox="1"/>
          <p:nvPr/>
        </p:nvSpPr>
        <p:spPr>
          <a:xfrm>
            <a:off x="4808391" y="1501790"/>
            <a:ext cx="1954202" cy="155896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78559">
              <a:tabLst>
                <a:tab pos="861251" algn="l"/>
              </a:tabLst>
              <a:defRPr/>
            </a:pPr>
            <a:endParaRPr lang="en-US" sz="2262" b="0" dirty="0"/>
          </a:p>
        </p:txBody>
      </p:sp>
      <p:grpSp>
        <p:nvGrpSpPr>
          <p:cNvPr id="66" name="Group 65"/>
          <p:cNvGrpSpPr/>
          <p:nvPr/>
        </p:nvGrpSpPr>
        <p:grpSpPr>
          <a:xfrm>
            <a:off x="10245494" y="1659264"/>
            <a:ext cx="1743860" cy="4352008"/>
            <a:chOff x="10450940" y="1692039"/>
            <a:chExt cx="1778828" cy="4439275"/>
          </a:xfrm>
        </p:grpSpPr>
        <p:sp>
          <p:nvSpPr>
            <p:cNvPr id="9" name="TextBox 8"/>
            <p:cNvSpPr txBox="1"/>
            <p:nvPr/>
          </p:nvSpPr>
          <p:spPr>
            <a:xfrm>
              <a:off x="10450940" y="1692039"/>
              <a:ext cx="1778828" cy="516996"/>
            </a:xfrm>
            <a:prstGeom prst="rect">
              <a:avLst/>
            </a:prstGeom>
            <a:noFill/>
          </p:spPr>
          <p:txBody>
            <a:bodyPr wrap="none" lIns="179285" tIns="143428" rIns="179285" bIns="143428" rtlCol="0">
              <a:spAutoFit/>
            </a:bodyPr>
            <a:lstStyle/>
            <a:p>
              <a:pPr>
                <a:lnSpc>
                  <a:spcPct val="90000"/>
                </a:lnSpc>
                <a:spcAft>
                  <a:spcPts val="588"/>
                </a:spcAft>
              </a:pPr>
              <a:r>
                <a:rPr lang="en-US" sz="1568" dirty="0" err="1">
                  <a:solidFill>
                    <a:srgbClr val="FFFFFF"/>
                  </a:solidFill>
                  <a:latin typeface="Segoe UI Light"/>
                </a:rPr>
                <a:t>Código</a:t>
              </a:r>
              <a:r>
                <a:rPr lang="en-US" sz="1568" dirty="0">
                  <a:solidFill>
                    <a:srgbClr val="FFFFFF"/>
                  </a:solidFill>
                  <a:latin typeface="Segoe UI Light"/>
                </a:rPr>
                <a:t> backend</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573369" y="4808787"/>
                <a:ext cx="347472" cy="347472"/>
              </a:xfrm>
              <a:prstGeom prst="rect">
                <a:avLst/>
              </a:prstGeom>
            </p:spPr>
          </p:pic>
        </p:grpSp>
      </p:grpSp>
      <p:grpSp>
        <p:nvGrpSpPr>
          <p:cNvPr id="60" name="Group 59"/>
          <p:cNvGrpSpPr/>
          <p:nvPr/>
        </p:nvGrpSpPr>
        <p:grpSpPr>
          <a:xfrm>
            <a:off x="6811281" y="2161447"/>
            <a:ext cx="689118" cy="894043"/>
            <a:chOff x="6967218" y="2204292"/>
            <a:chExt cx="702936" cy="911970"/>
          </a:xfrm>
        </p:grpSpPr>
        <p:pic>
          <p:nvPicPr>
            <p:cNvPr id="132" name="Picture 1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SQL</a:t>
              </a:r>
            </a:p>
          </p:txBody>
        </p:sp>
      </p:grpSp>
      <p:grpSp>
        <p:nvGrpSpPr>
          <p:cNvPr id="63" name="Group 62"/>
          <p:cNvGrpSpPr/>
          <p:nvPr/>
        </p:nvGrpSpPr>
        <p:grpSpPr>
          <a:xfrm>
            <a:off x="7924952" y="2131506"/>
            <a:ext cx="1009727" cy="921317"/>
            <a:chOff x="8134624" y="2173750"/>
            <a:chExt cx="1029974" cy="939791"/>
          </a:xfrm>
        </p:grpSpPr>
        <p:pic>
          <p:nvPicPr>
            <p:cNvPr id="135" name="Picture 134"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Mongo</a:t>
              </a:r>
            </a:p>
          </p:txBody>
        </p:sp>
      </p:grpSp>
      <p:grpSp>
        <p:nvGrpSpPr>
          <p:cNvPr id="62" name="Group 61"/>
          <p:cNvGrpSpPr/>
          <p:nvPr/>
        </p:nvGrpSpPr>
        <p:grpSpPr>
          <a:xfrm>
            <a:off x="7371084" y="2166535"/>
            <a:ext cx="861395" cy="886658"/>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Tables</a:t>
              </a:r>
            </a:p>
          </p:txBody>
        </p:sp>
        <p:pic>
          <p:nvPicPr>
            <p:cNvPr id="139" name="Picture 138"/>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64" name="Group 63"/>
          <p:cNvGrpSpPr/>
          <p:nvPr/>
        </p:nvGrpSpPr>
        <p:grpSpPr>
          <a:xfrm>
            <a:off x="8507213" y="2091725"/>
            <a:ext cx="1009727" cy="961097"/>
            <a:chOff x="8737007" y="2133171"/>
            <a:chExt cx="1029974" cy="980369"/>
          </a:xfrm>
        </p:grpSpPr>
        <p:pic>
          <p:nvPicPr>
            <p:cNvPr id="61" name="Picture 60"/>
            <p:cNvPicPr>
              <a:picLocks noChangeAspect="1"/>
            </p:cNvPicPr>
            <p:nvPr/>
          </p:nvPicPr>
          <p:blipFill>
            <a:blip r:embed="rId26"/>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O365</a:t>
              </a:r>
            </a:p>
          </p:txBody>
        </p:sp>
      </p:grpSp>
      <p:grpSp>
        <p:nvGrpSpPr>
          <p:cNvPr id="65" name="Group 64"/>
          <p:cNvGrpSpPr/>
          <p:nvPr/>
        </p:nvGrpSpPr>
        <p:grpSpPr>
          <a:xfrm>
            <a:off x="9222511" y="2154605"/>
            <a:ext cx="1009727" cy="898215"/>
            <a:chOff x="9407441" y="2197313"/>
            <a:chExt cx="1029974" cy="916226"/>
          </a:xfrm>
        </p:grpSpPr>
        <p:pic>
          <p:nvPicPr>
            <p:cNvPr id="59" name="Picture 58"/>
            <p:cNvPicPr>
              <a:picLocks noChangeAspect="1"/>
            </p:cNvPicPr>
            <p:nvPr/>
          </p:nvPicPr>
          <p:blipFill>
            <a:blip r:embed="rId27"/>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2281" tIns="137825" rIns="172281" bIns="137825" rtlCol="0">
              <a:spAutoFit/>
            </a:bodyPr>
            <a:lstStyle/>
            <a:p>
              <a:pPr algn="ctr" defTabSz="878414">
                <a:lnSpc>
                  <a:spcPct val="90000"/>
                </a:lnSpc>
                <a:defRPr/>
              </a:pPr>
              <a:r>
                <a:rPr lang="en-US" sz="980" kern="0" dirty="0">
                  <a:solidFill>
                    <a:srgbClr val="FFFFFF"/>
                  </a:solidFill>
                </a:rPr>
                <a:t>API Apps</a:t>
              </a:r>
            </a:p>
          </p:txBody>
        </p:sp>
      </p:grpSp>
      <p:grpSp>
        <p:nvGrpSpPr>
          <p:cNvPr id="70" name="Group 69"/>
          <p:cNvGrpSpPr/>
          <p:nvPr/>
        </p:nvGrpSpPr>
        <p:grpSpPr>
          <a:xfrm>
            <a:off x="4831715" y="1472144"/>
            <a:ext cx="1859703" cy="1234066"/>
            <a:chOff x="4928600" y="1501167"/>
            <a:chExt cx="1896994"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896994" cy="664797"/>
            </a:xfrm>
            <a:prstGeom prst="rect">
              <a:avLst/>
            </a:prstGeom>
            <a:noFill/>
          </p:spPr>
          <p:txBody>
            <a:bodyPr wrap="none" lIns="179285" tIns="143428" rIns="179285" bIns="143428" rtlCol="0">
              <a:spAutoFit/>
            </a:bodyPr>
            <a:lstStyle/>
            <a:p>
              <a:pPr defTabSz="896155">
                <a:tabLst>
                  <a:tab pos="878501" algn="l"/>
                </a:tabLst>
                <a:defRPr/>
              </a:pPr>
              <a:r>
                <a:rPr lang="en-US" sz="2353" dirty="0">
                  <a:solidFill>
                    <a:srgbClr val="FFFFFF"/>
                  </a:solidFill>
                  <a:latin typeface="Segoe UI Light"/>
                </a:rPr>
                <a:t>Offline Sync</a:t>
              </a:r>
            </a:p>
          </p:txBody>
        </p:sp>
      </p:grpSp>
    </p:spTree>
    <p:extLst>
      <p:ext uri="{BB962C8B-B14F-4D97-AF65-F5344CB8AC3E}">
        <p14:creationId xmlns:p14="http://schemas.microsoft.com/office/powerpoint/2010/main" val="1747724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par>
                                <p:cTn id="8" presetID="9"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dissolv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1000"/>
                                        <p:tgtEl>
                                          <p:spTgt spid="66"/>
                                        </p:tgtEl>
                                      </p:cBhvr>
                                    </p:animEffect>
                                    <p:anim calcmode="lin" valueType="num">
                                      <p:cBhvr>
                                        <p:cTn id="16" dur="1000" fill="hold"/>
                                        <p:tgtEl>
                                          <p:spTgt spid="66"/>
                                        </p:tgtEl>
                                        <p:attrNameLst>
                                          <p:attrName>ppt_x</p:attrName>
                                        </p:attrNameLst>
                                      </p:cBhvr>
                                      <p:tavLst>
                                        <p:tav tm="0">
                                          <p:val>
                                            <p:strVal val="#ppt_x"/>
                                          </p:val>
                                        </p:tav>
                                        <p:tav tm="100000">
                                          <p:val>
                                            <p:strVal val="#ppt_x"/>
                                          </p:val>
                                        </p:tav>
                                      </p:tavLst>
                                    </p:anim>
                                    <p:anim calcmode="lin" valueType="num">
                                      <p:cBhvr>
                                        <p:cTn id="1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1750" fill="hold"/>
                                        <p:tgtEl>
                                          <p:spTgt spid="6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Creando</a:t>
            </a:r>
            <a:r>
              <a:rPr lang="en-US" sz="4400" b="1" dirty="0">
                <a:solidFill>
                  <a:srgbClr val="00BCF2"/>
                </a:solidFill>
              </a:rPr>
              <a:t> </a:t>
            </a:r>
            <a:r>
              <a:rPr lang="en-US" sz="4400" b="1" dirty="0" err="1">
                <a:solidFill>
                  <a:srgbClr val="00BCF2"/>
                </a:solidFill>
              </a:rPr>
              <a:t>una</a:t>
            </a:r>
            <a:r>
              <a:rPr lang="en-US" sz="4400" b="1" dirty="0">
                <a:solidFill>
                  <a:srgbClr val="00BCF2"/>
                </a:solidFill>
              </a:rPr>
              <a:t> App </a:t>
            </a:r>
            <a:r>
              <a:rPr lang="en-US" sz="4400" b="1" dirty="0" err="1">
                <a:solidFill>
                  <a:srgbClr val="00BCF2"/>
                </a:solidFill>
              </a:rPr>
              <a:t>en</a:t>
            </a:r>
            <a:r>
              <a:rPr lang="en-US" sz="4400" b="1" dirty="0">
                <a:solidFill>
                  <a:srgbClr val="00BCF2"/>
                </a:solidFill>
              </a:rPr>
              <a:t> el portal</a:t>
            </a:r>
            <a:endParaRPr lang="en-US" sz="4400" dirty="0">
              <a:solidFill>
                <a:srgbClr val="00BCF2"/>
              </a:solidFill>
            </a:endParaRPr>
          </a:p>
        </p:txBody>
      </p:sp>
      <p:pic>
        <p:nvPicPr>
          <p:cNvPr id="2" name="Imagen 1"/>
          <p:cNvPicPr>
            <a:picLocks noChangeAspect="1"/>
          </p:cNvPicPr>
          <p:nvPr/>
        </p:nvPicPr>
        <p:blipFill>
          <a:blip r:embed="rId3"/>
          <a:stretch>
            <a:fillRect/>
          </a:stretch>
        </p:blipFill>
        <p:spPr>
          <a:xfrm>
            <a:off x="0" y="1189494"/>
            <a:ext cx="7692390" cy="5669372"/>
          </a:xfrm>
          <a:prstGeom prst="rect">
            <a:avLst/>
          </a:prstGeom>
        </p:spPr>
      </p:pic>
      <p:sp>
        <p:nvSpPr>
          <p:cNvPr id="6" name="Text Placeholder 2"/>
          <p:cNvSpPr txBox="1">
            <a:spLocks/>
          </p:cNvSpPr>
          <p:nvPr/>
        </p:nvSpPr>
        <p:spPr>
          <a:xfrm>
            <a:off x="7692389" y="1189494"/>
            <a:ext cx="4232691" cy="56685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t>Tras</a:t>
            </a:r>
            <a:r>
              <a:rPr lang="en-US" dirty="0"/>
              <a:t> accede al portal (</a:t>
            </a:r>
            <a:r>
              <a:rPr lang="en-US" dirty="0">
                <a:hlinkClick r:id="rId4"/>
              </a:rPr>
              <a:t>https://portal.azure.com</a:t>
            </a:r>
            <a:r>
              <a:rPr lang="en-US" dirty="0"/>
              <a:t>) </a:t>
            </a:r>
            <a:r>
              <a:rPr lang="en-US" dirty="0" err="1"/>
              <a:t>utilizaremos</a:t>
            </a:r>
            <a:r>
              <a:rPr lang="en-US" dirty="0"/>
              <a:t> la </a:t>
            </a:r>
            <a:r>
              <a:rPr lang="en-US" dirty="0" err="1"/>
              <a:t>plantilla</a:t>
            </a:r>
            <a:r>
              <a:rPr lang="en-US" dirty="0"/>
              <a:t> </a:t>
            </a:r>
            <a:r>
              <a:rPr lang="en-US" b="1" dirty="0"/>
              <a:t>Mobile App</a:t>
            </a:r>
            <a:r>
              <a:rPr lang="en-US" dirty="0"/>
              <a:t> </a:t>
            </a:r>
            <a:r>
              <a:rPr lang="en-US" dirty="0" err="1"/>
              <a:t>disponible</a:t>
            </a:r>
            <a:r>
              <a:rPr lang="en-US" dirty="0"/>
              <a:t> </a:t>
            </a:r>
            <a:r>
              <a:rPr lang="en-US" dirty="0" err="1"/>
              <a:t>en</a:t>
            </a:r>
            <a:r>
              <a:rPr lang="en-US" dirty="0"/>
              <a:t> el </a:t>
            </a:r>
            <a:r>
              <a:rPr lang="en-US" dirty="0" err="1"/>
              <a:t>grupo</a:t>
            </a:r>
            <a:r>
              <a:rPr lang="en-US" dirty="0"/>
              <a:t> Web + Mobile.</a:t>
            </a:r>
          </a:p>
        </p:txBody>
      </p:sp>
    </p:spTree>
    <p:extLst>
      <p:ext uri="{BB962C8B-B14F-4D97-AF65-F5344CB8AC3E}">
        <p14:creationId xmlns:p14="http://schemas.microsoft.com/office/powerpoint/2010/main" val="4249729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Creando</a:t>
            </a:r>
            <a:r>
              <a:rPr lang="en-US" sz="4400" b="1" dirty="0">
                <a:solidFill>
                  <a:srgbClr val="00BCF2"/>
                </a:solidFill>
              </a:rPr>
              <a:t> </a:t>
            </a:r>
            <a:r>
              <a:rPr lang="en-US" sz="4400" b="1" dirty="0" err="1">
                <a:solidFill>
                  <a:srgbClr val="00BCF2"/>
                </a:solidFill>
              </a:rPr>
              <a:t>una</a:t>
            </a:r>
            <a:r>
              <a:rPr lang="en-US" sz="4400" b="1" dirty="0">
                <a:solidFill>
                  <a:srgbClr val="00BCF2"/>
                </a:solidFill>
              </a:rPr>
              <a:t> App </a:t>
            </a:r>
            <a:r>
              <a:rPr lang="en-US" sz="4400" b="1" dirty="0" err="1">
                <a:solidFill>
                  <a:srgbClr val="00BCF2"/>
                </a:solidFill>
              </a:rPr>
              <a:t>en</a:t>
            </a:r>
            <a:r>
              <a:rPr lang="en-US" sz="4400" b="1" dirty="0">
                <a:solidFill>
                  <a:srgbClr val="00BCF2"/>
                </a:solidFill>
              </a:rPr>
              <a:t> el portal</a:t>
            </a:r>
            <a:endParaRPr lang="en-US" sz="4400" dirty="0">
              <a:solidFill>
                <a:srgbClr val="00BCF2"/>
              </a:solidFill>
            </a:endParaRPr>
          </a:p>
        </p:txBody>
      </p:sp>
      <p:sp>
        <p:nvSpPr>
          <p:cNvPr id="12" name="Text Placeholder 2"/>
          <p:cNvSpPr txBox="1">
            <a:spLocks/>
          </p:cNvSpPr>
          <p:nvPr/>
        </p:nvSpPr>
        <p:spPr>
          <a:xfrm>
            <a:off x="2528727" y="1928191"/>
            <a:ext cx="9396354" cy="30370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Nombre</a:t>
            </a:r>
            <a:r>
              <a:rPr lang="en-US" dirty="0"/>
              <a:t> de </a:t>
            </a:r>
            <a:r>
              <a:rPr lang="en-US" dirty="0" err="1"/>
              <a:t>aplicación</a:t>
            </a:r>
            <a:r>
              <a:rPr lang="en-US" dirty="0"/>
              <a:t> </a:t>
            </a:r>
            <a:r>
              <a:rPr lang="en-US" dirty="0" err="1"/>
              <a:t>único</a:t>
            </a:r>
            <a:r>
              <a:rPr lang="en-US" dirty="0"/>
              <a:t> global.</a:t>
            </a:r>
          </a:p>
          <a:p>
            <a:r>
              <a:rPr lang="en-US" dirty="0" err="1"/>
              <a:t>Suscripción</a:t>
            </a:r>
            <a:r>
              <a:rPr lang="en-US" dirty="0"/>
              <a:t> Azure</a:t>
            </a:r>
          </a:p>
          <a:p>
            <a:r>
              <a:rPr lang="en-US" dirty="0"/>
              <a:t>Grupo de </a:t>
            </a:r>
            <a:r>
              <a:rPr lang="en-US" dirty="0" err="1"/>
              <a:t>recursos</a:t>
            </a:r>
            <a:endParaRPr lang="en-US" dirty="0"/>
          </a:p>
          <a:p>
            <a:r>
              <a:rPr lang="en-US" dirty="0" err="1"/>
              <a:t>Ubicación</a:t>
            </a:r>
            <a:r>
              <a:rPr lang="en-US" dirty="0"/>
              <a:t>. El </a:t>
            </a:r>
            <a:r>
              <a:rPr lang="en-US" dirty="0" err="1"/>
              <a:t>servicio</a:t>
            </a:r>
            <a:r>
              <a:rPr lang="en-US" dirty="0"/>
              <a:t> </a:t>
            </a:r>
            <a:r>
              <a:rPr lang="en-US" dirty="0" err="1"/>
              <a:t>debe</a:t>
            </a:r>
            <a:r>
              <a:rPr lang="en-US" dirty="0"/>
              <a:t> </a:t>
            </a:r>
            <a:r>
              <a:rPr lang="en-US" dirty="0" err="1"/>
              <a:t>crearse</a:t>
            </a:r>
            <a:r>
              <a:rPr lang="en-US" dirty="0"/>
              <a:t> </a:t>
            </a:r>
            <a:r>
              <a:rPr lang="en-US" dirty="0" err="1"/>
              <a:t>en</a:t>
            </a:r>
            <a:r>
              <a:rPr lang="en-US" dirty="0"/>
              <a:t> </a:t>
            </a:r>
            <a:r>
              <a:rPr lang="en-US" dirty="0" err="1"/>
              <a:t>una</a:t>
            </a:r>
            <a:r>
              <a:rPr lang="en-US" dirty="0"/>
              <a:t> </a:t>
            </a:r>
            <a:r>
              <a:rPr lang="en-US" dirty="0" err="1"/>
              <a:t>localización</a:t>
            </a:r>
            <a:r>
              <a:rPr lang="en-US" dirty="0"/>
              <a:t> (</a:t>
            </a:r>
            <a:r>
              <a:rPr lang="en-US" dirty="0" err="1"/>
              <a:t>región</a:t>
            </a:r>
            <a:r>
              <a:rPr lang="en-US" dirty="0"/>
              <a:t>).</a:t>
            </a:r>
          </a:p>
          <a:p>
            <a:pPr marL="0" indent="0">
              <a:buNone/>
            </a:pPr>
            <a:endParaRPr lang="en-US" dirty="0"/>
          </a:p>
        </p:txBody>
      </p:sp>
      <p:pic>
        <p:nvPicPr>
          <p:cNvPr id="2" name="Imagen 1"/>
          <p:cNvPicPr>
            <a:picLocks noChangeAspect="1"/>
          </p:cNvPicPr>
          <p:nvPr/>
        </p:nvPicPr>
        <p:blipFill>
          <a:blip r:embed="rId3"/>
          <a:stretch>
            <a:fillRect/>
          </a:stretch>
        </p:blipFill>
        <p:spPr>
          <a:xfrm>
            <a:off x="0" y="1189495"/>
            <a:ext cx="2528726" cy="5668506"/>
          </a:xfrm>
          <a:prstGeom prst="rect">
            <a:avLst/>
          </a:prstGeom>
        </p:spPr>
      </p:pic>
    </p:spTree>
    <p:extLst>
      <p:ext uri="{BB962C8B-B14F-4D97-AF65-F5344CB8AC3E}">
        <p14:creationId xmlns:p14="http://schemas.microsoft.com/office/powerpoint/2010/main" val="3364256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Verificar</a:t>
            </a:r>
            <a:r>
              <a:rPr lang="en-US" sz="4400" b="1" dirty="0">
                <a:solidFill>
                  <a:srgbClr val="00BCF2"/>
                </a:solidFill>
              </a:rPr>
              <a:t> el </a:t>
            </a:r>
            <a:r>
              <a:rPr lang="en-US" sz="4400" b="1" dirty="0" err="1">
                <a:solidFill>
                  <a:srgbClr val="00BCF2"/>
                </a:solidFill>
              </a:rPr>
              <a:t>servicio</a:t>
            </a:r>
            <a:r>
              <a:rPr lang="en-US" sz="4400" b="1" dirty="0">
                <a:solidFill>
                  <a:srgbClr val="00BCF2"/>
                </a:solidFill>
              </a:rPr>
              <a:t> .NET</a:t>
            </a:r>
            <a:endParaRPr lang="en-US" sz="4400" dirty="0">
              <a:solidFill>
                <a:srgbClr val="00BCF2"/>
              </a:solidFill>
            </a:endParaRPr>
          </a:p>
        </p:txBody>
      </p:sp>
      <p:sp>
        <p:nvSpPr>
          <p:cNvPr id="12" name="Text Placeholder 2"/>
          <p:cNvSpPr txBox="1">
            <a:spLocks/>
          </p:cNvSpPr>
          <p:nvPr/>
        </p:nvSpPr>
        <p:spPr>
          <a:xfrm>
            <a:off x="500743" y="1189494"/>
            <a:ext cx="11424338" cy="145098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t>Tras</a:t>
            </a:r>
            <a:r>
              <a:rPr lang="en-US" sz="2800" dirty="0"/>
              <a:t> </a:t>
            </a:r>
            <a:r>
              <a:rPr lang="en-US" sz="2800" dirty="0" err="1"/>
              <a:t>publicar</a:t>
            </a:r>
            <a:r>
              <a:rPr lang="en-US" sz="2800" dirty="0"/>
              <a:t> el </a:t>
            </a:r>
            <a:r>
              <a:rPr lang="en-US" sz="2800" dirty="0" err="1"/>
              <a:t>servicio</a:t>
            </a:r>
            <a:r>
              <a:rPr lang="en-US" sz="2800" dirty="0"/>
              <a:t>, se </a:t>
            </a:r>
            <a:r>
              <a:rPr lang="en-US" sz="2800" dirty="0" err="1"/>
              <a:t>puede</a:t>
            </a:r>
            <a:r>
              <a:rPr lang="en-US" sz="2800" dirty="0"/>
              <a:t> </a:t>
            </a:r>
            <a:r>
              <a:rPr lang="en-US" sz="2800" dirty="0" err="1"/>
              <a:t>verificar</a:t>
            </a:r>
            <a:r>
              <a:rPr lang="en-US" sz="2800" dirty="0"/>
              <a:t> que </a:t>
            </a:r>
            <a:r>
              <a:rPr lang="en-US" sz="2800" dirty="0" err="1"/>
              <a:t>todo</a:t>
            </a:r>
            <a:r>
              <a:rPr lang="en-US" sz="2800" dirty="0"/>
              <a:t> </a:t>
            </a:r>
            <a:r>
              <a:rPr lang="en-US" sz="2800" dirty="0" err="1"/>
              <a:t>este</a:t>
            </a:r>
            <a:r>
              <a:rPr lang="en-US" sz="2800" dirty="0"/>
              <a:t> </a:t>
            </a:r>
            <a:r>
              <a:rPr lang="en-US" sz="2800" dirty="0" err="1"/>
              <a:t>correcto</a:t>
            </a:r>
            <a:r>
              <a:rPr lang="en-US" sz="2800" dirty="0"/>
              <a:t> de </a:t>
            </a:r>
            <a:r>
              <a:rPr lang="en-US" sz="2800" dirty="0" err="1"/>
              <a:t>igual</a:t>
            </a:r>
            <a:r>
              <a:rPr lang="en-US" sz="2800" dirty="0"/>
              <a:t> forma a </a:t>
            </a:r>
            <a:r>
              <a:rPr lang="en-US" sz="2800" dirty="0" err="1"/>
              <a:t>como</a:t>
            </a:r>
            <a:r>
              <a:rPr lang="en-US" sz="2800" dirty="0"/>
              <a:t> se </a:t>
            </a:r>
            <a:r>
              <a:rPr lang="en-US" sz="2800" dirty="0" err="1"/>
              <a:t>realiza</a:t>
            </a:r>
            <a:r>
              <a:rPr lang="en-US" sz="2800" dirty="0"/>
              <a:t> con un </a:t>
            </a:r>
            <a:r>
              <a:rPr lang="en-US" sz="2800" dirty="0" err="1"/>
              <a:t>servicio</a:t>
            </a:r>
            <a:r>
              <a:rPr lang="en-US" sz="2800" dirty="0"/>
              <a:t> node.js.</a:t>
            </a:r>
          </a:p>
        </p:txBody>
      </p:sp>
      <p:pic>
        <p:nvPicPr>
          <p:cNvPr id="3" name="Imagen 2"/>
          <p:cNvPicPr>
            <a:picLocks noChangeAspect="1"/>
          </p:cNvPicPr>
          <p:nvPr/>
        </p:nvPicPr>
        <p:blipFill>
          <a:blip r:embed="rId3"/>
          <a:stretch>
            <a:fillRect/>
          </a:stretch>
        </p:blipFill>
        <p:spPr>
          <a:xfrm>
            <a:off x="1161" y="2640479"/>
            <a:ext cx="12192000" cy="4235450"/>
          </a:xfrm>
          <a:prstGeom prst="rect">
            <a:avLst/>
          </a:prstGeom>
        </p:spPr>
      </p:pic>
    </p:spTree>
    <p:extLst>
      <p:ext uri="{BB962C8B-B14F-4D97-AF65-F5344CB8AC3E}">
        <p14:creationId xmlns:p14="http://schemas.microsoft.com/office/powerpoint/2010/main" val="33908943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Creando</a:t>
            </a:r>
            <a:r>
              <a:rPr lang="en-US" sz="4400" b="1" dirty="0">
                <a:solidFill>
                  <a:srgbClr val="00BCF2"/>
                </a:solidFill>
              </a:rPr>
              <a:t> Azure App Services con .NET</a:t>
            </a:r>
            <a:endParaRPr lang="en-US" sz="4400" dirty="0">
              <a:solidFill>
                <a:srgbClr val="00BCF2"/>
              </a:solidFill>
            </a:endParaRPr>
          </a:p>
        </p:txBody>
      </p:sp>
      <p:sp>
        <p:nvSpPr>
          <p:cNvPr id="12" name="Text Placeholder 2"/>
          <p:cNvSpPr txBox="1">
            <a:spLocks/>
          </p:cNvSpPr>
          <p:nvPr/>
        </p:nvSpPr>
        <p:spPr>
          <a:xfrm>
            <a:off x="500743" y="1189494"/>
            <a:ext cx="11424338" cy="10050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Antes de </a:t>
            </a:r>
            <a:r>
              <a:rPr lang="en-US" sz="2800" dirty="0" err="1"/>
              <a:t>lanzarnos</a:t>
            </a:r>
            <a:r>
              <a:rPr lang="en-US" sz="2800" dirty="0"/>
              <a:t> de </a:t>
            </a:r>
            <a:r>
              <a:rPr lang="en-US" sz="2800" dirty="0" err="1"/>
              <a:t>pleno</a:t>
            </a:r>
            <a:r>
              <a:rPr lang="en-US" sz="2800" dirty="0"/>
              <a:t> a </a:t>
            </a:r>
            <a:r>
              <a:rPr lang="en-US" sz="2800" dirty="0" err="1"/>
              <a:t>elegir</a:t>
            </a:r>
            <a:r>
              <a:rPr lang="en-US" sz="2800" dirty="0"/>
              <a:t> </a:t>
            </a:r>
            <a:r>
              <a:rPr lang="en-US" sz="2800" dirty="0" err="1"/>
              <a:t>una</a:t>
            </a:r>
            <a:r>
              <a:rPr lang="en-US" sz="2800" dirty="0"/>
              <a:t> u </a:t>
            </a:r>
            <a:r>
              <a:rPr lang="en-US" sz="2800" dirty="0" err="1"/>
              <a:t>otra</a:t>
            </a:r>
            <a:r>
              <a:rPr lang="en-US" sz="2800" dirty="0"/>
              <a:t> </a:t>
            </a:r>
            <a:r>
              <a:rPr lang="en-US" sz="2800" dirty="0" err="1"/>
              <a:t>opción</a:t>
            </a:r>
            <a:r>
              <a:rPr lang="en-US" sz="2800" dirty="0"/>
              <a:t> </a:t>
            </a:r>
            <a:r>
              <a:rPr lang="en-US" sz="2800" dirty="0" err="1"/>
              <a:t>como</a:t>
            </a:r>
            <a:r>
              <a:rPr lang="en-US" sz="2800" dirty="0"/>
              <a:t> base de </a:t>
            </a:r>
            <a:r>
              <a:rPr lang="en-US" sz="2800" dirty="0" err="1"/>
              <a:t>datos</a:t>
            </a:r>
            <a:r>
              <a:rPr lang="en-US" sz="2800" dirty="0"/>
              <a:t>, </a:t>
            </a:r>
            <a:r>
              <a:rPr lang="en-US" sz="2800" dirty="0" err="1"/>
              <a:t>debemos</a:t>
            </a:r>
            <a:r>
              <a:rPr lang="en-US" sz="2800" dirty="0"/>
              <a:t> resolver </a:t>
            </a:r>
            <a:r>
              <a:rPr lang="en-US" sz="2800" dirty="0" err="1"/>
              <a:t>unas</a:t>
            </a:r>
            <a:r>
              <a:rPr lang="en-US" sz="2800" dirty="0"/>
              <a:t> </a:t>
            </a:r>
            <a:r>
              <a:rPr lang="en-US" sz="2800" dirty="0" err="1"/>
              <a:t>dudas</a:t>
            </a:r>
            <a:r>
              <a:rPr lang="en-US" sz="2800" dirty="0"/>
              <a:t> </a:t>
            </a:r>
            <a:r>
              <a:rPr lang="en-US" sz="2800" dirty="0" err="1"/>
              <a:t>básicas</a:t>
            </a:r>
            <a:r>
              <a:rPr lang="en-US" sz="2800" dirty="0"/>
              <a:t>:</a:t>
            </a:r>
          </a:p>
        </p:txBody>
      </p:sp>
      <p:sp>
        <p:nvSpPr>
          <p:cNvPr id="5" name="Text Placeholder 2"/>
          <p:cNvSpPr txBox="1">
            <a:spLocks/>
          </p:cNvSpPr>
          <p:nvPr/>
        </p:nvSpPr>
        <p:spPr>
          <a:xfrm>
            <a:off x="500743" y="3296424"/>
            <a:ext cx="3316877" cy="1869936"/>
          </a:xfrm>
          <a:prstGeom prst="rect">
            <a:avLst/>
          </a:prstGeom>
          <a:solidFill>
            <a:schemeClr val="accent2"/>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2000" dirty="0">
              <a:solidFill>
                <a:schemeClr val="bg1"/>
              </a:solidFill>
            </a:endParaRPr>
          </a:p>
          <a:p>
            <a:pPr marL="0" indent="0" algn="ctr">
              <a:buNone/>
            </a:pPr>
            <a:r>
              <a:rPr lang="en-US" sz="2000" dirty="0">
                <a:solidFill>
                  <a:schemeClr val="bg1"/>
                </a:solidFill>
              </a:rPr>
              <a:t>¿</a:t>
            </a:r>
            <a:r>
              <a:rPr lang="en-US" sz="2000" dirty="0" err="1">
                <a:solidFill>
                  <a:schemeClr val="bg1"/>
                </a:solidFill>
              </a:rPr>
              <a:t>Qué</a:t>
            </a:r>
            <a:r>
              <a:rPr lang="en-US" sz="2000" dirty="0">
                <a:solidFill>
                  <a:schemeClr val="bg1"/>
                </a:solidFill>
              </a:rPr>
              <a:t> </a:t>
            </a:r>
            <a:r>
              <a:rPr lang="en-US" sz="2000" dirty="0" err="1">
                <a:solidFill>
                  <a:schemeClr val="bg1"/>
                </a:solidFill>
              </a:rPr>
              <a:t>datos</a:t>
            </a:r>
            <a:r>
              <a:rPr lang="en-US" sz="2000" dirty="0">
                <a:solidFill>
                  <a:schemeClr val="bg1"/>
                </a:solidFill>
              </a:rPr>
              <a:t> </a:t>
            </a:r>
            <a:r>
              <a:rPr lang="en-US" sz="2000" dirty="0" err="1">
                <a:solidFill>
                  <a:schemeClr val="bg1"/>
                </a:solidFill>
              </a:rPr>
              <a:t>vamos</a:t>
            </a:r>
            <a:r>
              <a:rPr lang="en-US" sz="2000" dirty="0">
                <a:solidFill>
                  <a:schemeClr val="bg1"/>
                </a:solidFill>
              </a:rPr>
              <a:t> a </a:t>
            </a:r>
            <a:r>
              <a:rPr lang="en-US" sz="2000" dirty="0" err="1">
                <a:solidFill>
                  <a:schemeClr val="bg1"/>
                </a:solidFill>
              </a:rPr>
              <a:t>almacenar</a:t>
            </a:r>
            <a:r>
              <a:rPr lang="en-US" sz="2000" dirty="0">
                <a:solidFill>
                  <a:schemeClr val="bg1"/>
                </a:solidFill>
              </a:rPr>
              <a:t>?</a:t>
            </a:r>
          </a:p>
          <a:p>
            <a:pPr marL="0" indent="0" algn="ctr">
              <a:buNone/>
            </a:pPr>
            <a:r>
              <a:rPr lang="en-US" sz="2000" dirty="0">
                <a:solidFill>
                  <a:schemeClr val="bg1"/>
                </a:solidFill>
              </a:rPr>
              <a:t>¿</a:t>
            </a:r>
            <a:r>
              <a:rPr lang="en-US" sz="2000" dirty="0" err="1">
                <a:solidFill>
                  <a:schemeClr val="bg1"/>
                </a:solidFill>
              </a:rPr>
              <a:t>Cómo</a:t>
            </a:r>
            <a:r>
              <a:rPr lang="en-US" sz="2000" dirty="0">
                <a:solidFill>
                  <a:schemeClr val="bg1"/>
                </a:solidFill>
              </a:rPr>
              <a:t> </a:t>
            </a:r>
            <a:r>
              <a:rPr lang="en-US" sz="2000" dirty="0" err="1">
                <a:solidFill>
                  <a:schemeClr val="bg1"/>
                </a:solidFill>
              </a:rPr>
              <a:t>necesitamos</a:t>
            </a:r>
            <a:r>
              <a:rPr lang="en-US" sz="2000" dirty="0">
                <a:solidFill>
                  <a:schemeClr val="bg1"/>
                </a:solidFill>
              </a:rPr>
              <a:t> accede a </a:t>
            </a:r>
            <a:r>
              <a:rPr lang="en-US" sz="2000" dirty="0" err="1">
                <a:solidFill>
                  <a:schemeClr val="bg1"/>
                </a:solidFill>
              </a:rPr>
              <a:t>ellos</a:t>
            </a:r>
            <a:r>
              <a:rPr lang="en-US" sz="2000" dirty="0">
                <a:solidFill>
                  <a:schemeClr val="bg1"/>
                </a:solidFill>
              </a:rPr>
              <a:t>?</a:t>
            </a:r>
          </a:p>
        </p:txBody>
      </p:sp>
      <p:sp>
        <p:nvSpPr>
          <p:cNvPr id="6" name="Text Placeholder 2"/>
          <p:cNvSpPr txBox="1">
            <a:spLocks/>
          </p:cNvSpPr>
          <p:nvPr/>
        </p:nvSpPr>
        <p:spPr>
          <a:xfrm>
            <a:off x="4355646" y="3312438"/>
            <a:ext cx="3404507" cy="1869936"/>
          </a:xfrm>
          <a:prstGeom prst="rect">
            <a:avLst/>
          </a:prstGeom>
          <a:solidFill>
            <a:schemeClr val="accent2">
              <a:lumMod val="75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2400" dirty="0">
              <a:solidFill>
                <a:schemeClr val="bg1"/>
              </a:solidFill>
            </a:endParaRPr>
          </a:p>
          <a:p>
            <a:pPr marL="0" indent="0" algn="ctr">
              <a:buNone/>
            </a:pPr>
            <a:r>
              <a:rPr lang="en-US" sz="2400" dirty="0">
                <a:solidFill>
                  <a:schemeClr val="bg1"/>
                </a:solidFill>
              </a:rPr>
              <a:t>¿</a:t>
            </a:r>
            <a:r>
              <a:rPr lang="en-US" sz="2400" dirty="0" err="1">
                <a:solidFill>
                  <a:schemeClr val="bg1"/>
                </a:solidFill>
              </a:rPr>
              <a:t>Qué</a:t>
            </a:r>
            <a:r>
              <a:rPr lang="en-US" sz="2400" dirty="0">
                <a:solidFill>
                  <a:schemeClr val="bg1"/>
                </a:solidFill>
              </a:rPr>
              <a:t> </a:t>
            </a:r>
            <a:r>
              <a:rPr lang="en-US" sz="2400" dirty="0" err="1">
                <a:solidFill>
                  <a:schemeClr val="bg1"/>
                </a:solidFill>
              </a:rPr>
              <a:t>volumen</a:t>
            </a:r>
            <a:r>
              <a:rPr lang="en-US" sz="2400" dirty="0">
                <a:solidFill>
                  <a:schemeClr val="bg1"/>
                </a:solidFill>
              </a:rPr>
              <a:t> de </a:t>
            </a:r>
            <a:r>
              <a:rPr lang="en-US" sz="2400" dirty="0" err="1">
                <a:solidFill>
                  <a:schemeClr val="bg1"/>
                </a:solidFill>
              </a:rPr>
              <a:t>datos</a:t>
            </a:r>
            <a:r>
              <a:rPr lang="en-US" sz="2400" dirty="0">
                <a:solidFill>
                  <a:schemeClr val="bg1"/>
                </a:solidFill>
              </a:rPr>
              <a:t> </a:t>
            </a:r>
            <a:r>
              <a:rPr lang="en-US" sz="2400" dirty="0" err="1">
                <a:solidFill>
                  <a:schemeClr val="bg1"/>
                </a:solidFill>
              </a:rPr>
              <a:t>necesitaremos</a:t>
            </a:r>
            <a:r>
              <a:rPr lang="en-US" sz="2400" dirty="0">
                <a:solidFill>
                  <a:schemeClr val="bg1"/>
                </a:solidFill>
              </a:rPr>
              <a:t>?</a:t>
            </a:r>
          </a:p>
        </p:txBody>
      </p:sp>
      <p:sp>
        <p:nvSpPr>
          <p:cNvPr id="7" name="Text Placeholder 2"/>
          <p:cNvSpPr txBox="1">
            <a:spLocks/>
          </p:cNvSpPr>
          <p:nvPr/>
        </p:nvSpPr>
        <p:spPr>
          <a:xfrm>
            <a:off x="8298180" y="3296424"/>
            <a:ext cx="3451860" cy="1869936"/>
          </a:xfrm>
          <a:prstGeom prst="rect">
            <a:avLst/>
          </a:prstGeom>
          <a:solidFill>
            <a:schemeClr val="accent2">
              <a:lumMod val="5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2800" dirty="0">
              <a:solidFill>
                <a:schemeClr val="bg1"/>
              </a:solidFill>
            </a:endParaRPr>
          </a:p>
          <a:p>
            <a:pPr marL="0" indent="0" algn="ctr">
              <a:buNone/>
            </a:pPr>
            <a:r>
              <a:rPr lang="en-US" sz="2400" dirty="0">
                <a:solidFill>
                  <a:schemeClr val="bg1"/>
                </a:solidFill>
              </a:rPr>
              <a:t>¿Se </a:t>
            </a:r>
            <a:r>
              <a:rPr lang="en-US" sz="2400" dirty="0" err="1">
                <a:solidFill>
                  <a:schemeClr val="bg1"/>
                </a:solidFill>
              </a:rPr>
              <a:t>utilizan</a:t>
            </a:r>
            <a:r>
              <a:rPr lang="en-US" sz="2400" dirty="0">
                <a:solidFill>
                  <a:schemeClr val="bg1"/>
                </a:solidFill>
              </a:rPr>
              <a:t> / </a:t>
            </a:r>
            <a:r>
              <a:rPr lang="en-US" sz="2400" dirty="0" err="1">
                <a:solidFill>
                  <a:schemeClr val="bg1"/>
                </a:solidFill>
              </a:rPr>
              <a:t>necesitan</a:t>
            </a:r>
            <a:r>
              <a:rPr lang="en-US" sz="2400" dirty="0">
                <a:solidFill>
                  <a:schemeClr val="bg1"/>
                </a:solidFill>
              </a:rPr>
              <a:t> </a:t>
            </a:r>
            <a:r>
              <a:rPr lang="en-US" sz="2400" dirty="0" err="1">
                <a:solidFill>
                  <a:schemeClr val="bg1"/>
                </a:solidFill>
              </a:rPr>
              <a:t>datos</a:t>
            </a:r>
            <a:r>
              <a:rPr lang="en-US" sz="2400" dirty="0">
                <a:solidFill>
                  <a:schemeClr val="bg1"/>
                </a:solidFill>
              </a:rPr>
              <a:t> </a:t>
            </a:r>
            <a:r>
              <a:rPr lang="en-US" sz="2400" dirty="0" err="1">
                <a:solidFill>
                  <a:schemeClr val="bg1"/>
                </a:solidFill>
              </a:rPr>
              <a:t>binarios</a:t>
            </a:r>
            <a:r>
              <a:rPr lang="en-US" sz="2400" dirty="0">
                <a:solidFill>
                  <a:schemeClr val="bg1"/>
                </a:solidFill>
              </a:rPr>
              <a:t>?</a:t>
            </a:r>
          </a:p>
        </p:txBody>
      </p:sp>
    </p:spTree>
    <p:extLst>
      <p:ext uri="{BB962C8B-B14F-4D97-AF65-F5344CB8AC3E}">
        <p14:creationId xmlns:p14="http://schemas.microsoft.com/office/powerpoint/2010/main" val="528064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4407" y="2835872"/>
            <a:ext cx="7020290" cy="402164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58929" y="2383172"/>
            <a:ext cx="10971244" cy="1193630"/>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842" spc="-400" dirty="0">
                <a:solidFill>
                  <a:schemeClr val="tx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Crear</a:t>
            </a:r>
            <a:r>
              <a:rPr lang="en-US" sz="4400" b="1" dirty="0">
                <a:solidFill>
                  <a:srgbClr val="00BCF2"/>
                </a:solidFill>
              </a:rPr>
              <a:t> </a:t>
            </a:r>
            <a:r>
              <a:rPr lang="en-US" sz="4400" b="1" dirty="0" err="1">
                <a:solidFill>
                  <a:srgbClr val="00BCF2"/>
                </a:solidFill>
              </a:rPr>
              <a:t>una</a:t>
            </a:r>
            <a:r>
              <a:rPr lang="en-US" sz="4400" b="1" dirty="0">
                <a:solidFill>
                  <a:srgbClr val="00BCF2"/>
                </a:solidFill>
              </a:rPr>
              <a:t> base de </a:t>
            </a:r>
            <a:r>
              <a:rPr lang="en-US" sz="4400" b="1" dirty="0" err="1">
                <a:solidFill>
                  <a:srgbClr val="00BCF2"/>
                </a:solidFill>
              </a:rPr>
              <a:t>datos</a:t>
            </a:r>
            <a:r>
              <a:rPr lang="en-US" sz="4400" b="1" dirty="0">
                <a:solidFill>
                  <a:srgbClr val="00BCF2"/>
                </a:solidFill>
              </a:rPr>
              <a:t> SQL </a:t>
            </a:r>
            <a:r>
              <a:rPr lang="en-US" sz="4400" b="1" dirty="0" err="1">
                <a:solidFill>
                  <a:srgbClr val="00BCF2"/>
                </a:solidFill>
              </a:rPr>
              <a:t>en</a:t>
            </a:r>
            <a:r>
              <a:rPr lang="en-US" sz="4400" b="1" dirty="0">
                <a:solidFill>
                  <a:srgbClr val="00BCF2"/>
                </a:solidFill>
              </a:rPr>
              <a:t> Azure</a:t>
            </a:r>
            <a:endParaRPr lang="en-US" sz="4400" dirty="0">
              <a:solidFill>
                <a:srgbClr val="00BCF2"/>
              </a:solidFill>
            </a:endParaRPr>
          </a:p>
        </p:txBody>
      </p:sp>
      <p:pic>
        <p:nvPicPr>
          <p:cNvPr id="2" name="Imagen 1"/>
          <p:cNvPicPr>
            <a:picLocks noChangeAspect="1"/>
          </p:cNvPicPr>
          <p:nvPr/>
        </p:nvPicPr>
        <p:blipFill>
          <a:blip r:embed="rId3"/>
          <a:stretch>
            <a:fillRect/>
          </a:stretch>
        </p:blipFill>
        <p:spPr>
          <a:xfrm>
            <a:off x="2713051" y="1092010"/>
            <a:ext cx="6768220" cy="5765990"/>
          </a:xfrm>
          <a:prstGeom prst="rect">
            <a:avLst/>
          </a:prstGeom>
        </p:spPr>
      </p:pic>
    </p:spTree>
    <p:extLst>
      <p:ext uri="{BB962C8B-B14F-4D97-AF65-F5344CB8AC3E}">
        <p14:creationId xmlns:p14="http://schemas.microsoft.com/office/powerpoint/2010/main" val="288764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Añadir</a:t>
            </a:r>
            <a:r>
              <a:rPr lang="en-US" sz="4400" b="1" dirty="0">
                <a:solidFill>
                  <a:srgbClr val="00BCF2"/>
                </a:solidFill>
              </a:rPr>
              <a:t> base de </a:t>
            </a:r>
            <a:r>
              <a:rPr lang="en-US" sz="4400" b="1" dirty="0" err="1">
                <a:solidFill>
                  <a:srgbClr val="00BCF2"/>
                </a:solidFill>
              </a:rPr>
              <a:t>datos</a:t>
            </a:r>
            <a:r>
              <a:rPr lang="en-US" sz="4400" b="1" dirty="0">
                <a:solidFill>
                  <a:srgbClr val="00BCF2"/>
                </a:solidFill>
              </a:rPr>
              <a:t> SQL a Mobile App</a:t>
            </a:r>
            <a:endParaRPr lang="en-US" sz="4400" dirty="0">
              <a:solidFill>
                <a:srgbClr val="00BCF2"/>
              </a:solidFill>
            </a:endParaRPr>
          </a:p>
        </p:txBody>
      </p:sp>
      <p:sp>
        <p:nvSpPr>
          <p:cNvPr id="12" name="Text Placeholder 2"/>
          <p:cNvSpPr txBox="1">
            <a:spLocks/>
          </p:cNvSpPr>
          <p:nvPr/>
        </p:nvSpPr>
        <p:spPr>
          <a:xfrm>
            <a:off x="500743" y="1189493"/>
            <a:ext cx="4161385"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a:t>Desde</a:t>
            </a:r>
            <a:r>
              <a:rPr lang="en-US" sz="2800" dirty="0"/>
              <a:t> las </a:t>
            </a:r>
            <a:r>
              <a:rPr lang="en-US" sz="2800" dirty="0" err="1"/>
              <a:t>opciones</a:t>
            </a:r>
            <a:r>
              <a:rPr lang="en-US" sz="2800" dirty="0"/>
              <a:t> de </a:t>
            </a:r>
            <a:r>
              <a:rPr lang="en-US" sz="2800" dirty="0" err="1"/>
              <a:t>configuración</a:t>
            </a:r>
            <a:r>
              <a:rPr lang="en-US" sz="2800" dirty="0"/>
              <a:t> </a:t>
            </a:r>
            <a:r>
              <a:rPr lang="en-US" sz="2800" dirty="0" err="1"/>
              <a:t>disponibles</a:t>
            </a:r>
            <a:r>
              <a:rPr lang="en-US" sz="2800" dirty="0"/>
              <a:t> </a:t>
            </a:r>
            <a:r>
              <a:rPr lang="en-US" sz="2800" dirty="0" err="1"/>
              <a:t>en</a:t>
            </a:r>
            <a:r>
              <a:rPr lang="en-US" sz="2800" dirty="0"/>
              <a:t> el Mobile App, </a:t>
            </a:r>
            <a:r>
              <a:rPr lang="en-US" sz="2800" dirty="0" err="1"/>
              <a:t>accedemos</a:t>
            </a:r>
            <a:r>
              <a:rPr lang="en-US" sz="2800" dirty="0"/>
              <a:t> a la </a:t>
            </a:r>
            <a:r>
              <a:rPr lang="en-US" sz="2800" dirty="0" err="1"/>
              <a:t>opción</a:t>
            </a:r>
            <a:r>
              <a:rPr lang="en-US" sz="2800" dirty="0"/>
              <a:t> </a:t>
            </a:r>
            <a:r>
              <a:rPr lang="en-US" sz="2800" b="1" dirty="0" err="1"/>
              <a:t>Conexiones</a:t>
            </a:r>
            <a:r>
              <a:rPr lang="en-US" sz="2800" b="1" dirty="0"/>
              <a:t> de </a:t>
            </a:r>
            <a:r>
              <a:rPr lang="en-US" sz="2800" b="1" dirty="0" err="1"/>
              <a:t>datos</a:t>
            </a:r>
            <a:r>
              <a:rPr lang="en-US" sz="2800" dirty="0"/>
              <a:t>.</a:t>
            </a:r>
          </a:p>
          <a:p>
            <a:r>
              <a:rPr lang="en-US" sz="2800" dirty="0"/>
              <a:t>Se </a:t>
            </a:r>
            <a:r>
              <a:rPr lang="en-US" sz="2800" dirty="0" err="1"/>
              <a:t>debe</a:t>
            </a:r>
            <a:r>
              <a:rPr lang="en-US" sz="2800" dirty="0"/>
              <a:t> </a:t>
            </a:r>
            <a:r>
              <a:rPr lang="en-US" sz="2800" dirty="0" err="1"/>
              <a:t>crear</a:t>
            </a:r>
            <a:r>
              <a:rPr lang="en-US" sz="2800" dirty="0"/>
              <a:t> </a:t>
            </a:r>
            <a:r>
              <a:rPr lang="en-US" sz="2800" dirty="0" err="1"/>
              <a:t>una</a:t>
            </a:r>
            <a:r>
              <a:rPr lang="en-US" sz="2800" dirty="0"/>
              <a:t> </a:t>
            </a:r>
            <a:r>
              <a:rPr lang="en-US" sz="2800" dirty="0" err="1"/>
              <a:t>cadena</a:t>
            </a:r>
            <a:r>
              <a:rPr lang="en-US" sz="2800" dirty="0"/>
              <a:t> de </a:t>
            </a:r>
            <a:r>
              <a:rPr lang="en-US" sz="2800" dirty="0" err="1"/>
              <a:t>conexión</a:t>
            </a:r>
            <a:r>
              <a:rPr lang="en-US" sz="2800" dirty="0"/>
              <a:t>.</a:t>
            </a:r>
          </a:p>
          <a:p>
            <a:pPr marL="0" indent="0">
              <a:buNone/>
            </a:pPr>
            <a:endParaRPr lang="en-US" sz="2800" dirty="0"/>
          </a:p>
        </p:txBody>
      </p:sp>
      <p:pic>
        <p:nvPicPr>
          <p:cNvPr id="2" name="Imagen 1"/>
          <p:cNvPicPr>
            <a:picLocks noChangeAspect="1"/>
          </p:cNvPicPr>
          <p:nvPr/>
        </p:nvPicPr>
        <p:blipFill>
          <a:blip r:embed="rId3"/>
          <a:stretch>
            <a:fillRect/>
          </a:stretch>
        </p:blipFill>
        <p:spPr>
          <a:xfrm>
            <a:off x="5289176" y="1123908"/>
            <a:ext cx="6902824" cy="5734092"/>
          </a:xfrm>
          <a:prstGeom prst="rect">
            <a:avLst/>
          </a:prstGeom>
        </p:spPr>
      </p:pic>
    </p:spTree>
    <p:extLst>
      <p:ext uri="{BB962C8B-B14F-4D97-AF65-F5344CB8AC3E}">
        <p14:creationId xmlns:p14="http://schemas.microsoft.com/office/powerpoint/2010/main" val="1064273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Tablas</a:t>
            </a:r>
            <a:endParaRPr lang="en-US" sz="4400" dirty="0">
              <a:solidFill>
                <a:srgbClr val="00BCF2"/>
              </a:solidFill>
            </a:endParaRPr>
          </a:p>
        </p:txBody>
      </p:sp>
      <p:sp>
        <p:nvSpPr>
          <p:cNvPr id="12" name="Text Placeholder 2"/>
          <p:cNvSpPr txBox="1">
            <a:spLocks/>
          </p:cNvSpPr>
          <p:nvPr/>
        </p:nvSpPr>
        <p:spPr>
          <a:xfrm>
            <a:off x="500743" y="1189493"/>
            <a:ext cx="11424338"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t>Dependiendo</a:t>
            </a:r>
            <a:r>
              <a:rPr lang="en-US" sz="2800" dirty="0"/>
              <a:t> del </a:t>
            </a:r>
            <a:r>
              <a:rPr lang="en-US" sz="2800" dirty="0" err="1"/>
              <a:t>tipo</a:t>
            </a:r>
            <a:r>
              <a:rPr lang="en-US" sz="2800" dirty="0"/>
              <a:t> de </a:t>
            </a:r>
            <a:r>
              <a:rPr lang="en-US" sz="2800" dirty="0" err="1"/>
              <a:t>servicio</a:t>
            </a:r>
            <a:r>
              <a:rPr lang="en-US" sz="2800" dirty="0"/>
              <a:t>, el </a:t>
            </a:r>
            <a:r>
              <a:rPr lang="en-US" sz="2800" dirty="0" err="1"/>
              <a:t>proceso</a:t>
            </a:r>
            <a:r>
              <a:rPr lang="en-US" sz="2800" dirty="0"/>
              <a:t> para </a:t>
            </a:r>
            <a:r>
              <a:rPr lang="en-US" sz="2800" dirty="0" err="1"/>
              <a:t>añadir</a:t>
            </a:r>
            <a:r>
              <a:rPr lang="en-US" sz="2800" dirty="0"/>
              <a:t> </a:t>
            </a:r>
            <a:r>
              <a:rPr lang="en-US" sz="2800" dirty="0" err="1"/>
              <a:t>una</a:t>
            </a:r>
            <a:r>
              <a:rPr lang="en-US" sz="2800" dirty="0"/>
              <a:t> </a:t>
            </a:r>
            <a:r>
              <a:rPr lang="en-US" sz="2800" dirty="0" err="1"/>
              <a:t>nueva</a:t>
            </a:r>
            <a:r>
              <a:rPr lang="en-US" sz="2800" dirty="0"/>
              <a:t> </a:t>
            </a:r>
            <a:r>
              <a:rPr lang="en-US" sz="2800" dirty="0" err="1"/>
              <a:t>tabla</a:t>
            </a:r>
            <a:r>
              <a:rPr lang="en-US" sz="2800" dirty="0"/>
              <a:t> </a:t>
            </a:r>
            <a:r>
              <a:rPr lang="en-US" sz="2800" dirty="0" err="1"/>
              <a:t>es</a:t>
            </a:r>
            <a:r>
              <a:rPr lang="en-US" sz="2800" dirty="0"/>
              <a:t> </a:t>
            </a:r>
            <a:r>
              <a:rPr lang="en-US" sz="2800" dirty="0" err="1"/>
              <a:t>diferente</a:t>
            </a:r>
            <a:r>
              <a:rPr lang="en-US" sz="2800" dirty="0"/>
              <a:t>. Sin embargo, de </a:t>
            </a:r>
            <a:r>
              <a:rPr lang="en-US" sz="2800" dirty="0" err="1"/>
              <a:t>cara</a:t>
            </a:r>
            <a:r>
              <a:rPr lang="en-US" sz="2800" dirty="0"/>
              <a:t> a </a:t>
            </a:r>
            <a:r>
              <a:rPr lang="en-US" sz="2800" dirty="0" err="1"/>
              <a:t>los</a:t>
            </a:r>
            <a:r>
              <a:rPr lang="en-US" sz="2800" dirty="0"/>
              <a:t> endpoints </a:t>
            </a:r>
            <a:r>
              <a:rPr lang="en-US" sz="2800" dirty="0" err="1"/>
              <a:t>expuestos</a:t>
            </a:r>
            <a:r>
              <a:rPr lang="en-US" sz="2800" dirty="0"/>
              <a:t> no hay </a:t>
            </a:r>
            <a:r>
              <a:rPr lang="en-US" sz="2800" dirty="0" err="1"/>
              <a:t>diferencias</a:t>
            </a:r>
            <a:r>
              <a:rPr lang="en-US" sz="2800" dirty="0"/>
              <a:t>.</a:t>
            </a:r>
          </a:p>
          <a:p>
            <a:r>
              <a:rPr lang="en-US" sz="2800" b="1" dirty="0"/>
              <a:t>Node.js</a:t>
            </a:r>
            <a:r>
              <a:rPr lang="en-US" sz="2800" dirty="0"/>
              <a:t>: </a:t>
            </a:r>
            <a:r>
              <a:rPr lang="en-US" sz="2800" dirty="0" err="1"/>
              <a:t>Incluye</a:t>
            </a:r>
            <a:r>
              <a:rPr lang="en-US" sz="2800" dirty="0"/>
              <a:t> </a:t>
            </a:r>
            <a:r>
              <a:rPr lang="en-US" sz="2800" dirty="0" err="1"/>
              <a:t>una</a:t>
            </a:r>
            <a:r>
              <a:rPr lang="en-US" sz="2800" dirty="0"/>
              <a:t> </a:t>
            </a:r>
            <a:r>
              <a:rPr lang="en-US" sz="2800" dirty="0" err="1"/>
              <a:t>opación</a:t>
            </a:r>
            <a:r>
              <a:rPr lang="en-US" sz="2800" dirty="0"/>
              <a:t> que NO require </a:t>
            </a:r>
            <a:r>
              <a:rPr lang="en-US" sz="2800" dirty="0" err="1"/>
              <a:t>código</a:t>
            </a:r>
            <a:r>
              <a:rPr lang="en-US" sz="2800" dirty="0"/>
              <a:t> y se </a:t>
            </a:r>
            <a:r>
              <a:rPr lang="en-US" sz="2800" dirty="0" err="1"/>
              <a:t>puede</a:t>
            </a:r>
            <a:r>
              <a:rPr lang="en-US" sz="2800" dirty="0"/>
              <a:t> </a:t>
            </a:r>
            <a:r>
              <a:rPr lang="en-US" sz="2800" dirty="0" err="1"/>
              <a:t>gestionar</a:t>
            </a:r>
            <a:r>
              <a:rPr lang="en-US" sz="2800" dirty="0"/>
              <a:t> </a:t>
            </a:r>
            <a:r>
              <a:rPr lang="en-US" sz="2800" dirty="0" err="1"/>
              <a:t>totalmente</a:t>
            </a:r>
            <a:r>
              <a:rPr lang="en-US" sz="2800" dirty="0"/>
              <a:t> </a:t>
            </a:r>
            <a:r>
              <a:rPr lang="en-US" sz="2800" dirty="0" err="1"/>
              <a:t>desde</a:t>
            </a:r>
            <a:r>
              <a:rPr lang="en-US" sz="2800" dirty="0"/>
              <a:t> el portal. </a:t>
            </a:r>
            <a:r>
              <a:rPr lang="en-US" sz="2800" dirty="0" err="1"/>
              <a:t>Incluye</a:t>
            </a:r>
            <a:r>
              <a:rPr lang="en-US" sz="2800" dirty="0"/>
              <a:t> </a:t>
            </a:r>
            <a:r>
              <a:rPr lang="en-US" sz="2800" dirty="0" err="1"/>
              <a:t>opciones</a:t>
            </a:r>
            <a:r>
              <a:rPr lang="en-US" sz="2800" dirty="0"/>
              <a:t> </a:t>
            </a:r>
            <a:r>
              <a:rPr lang="en-US" sz="2800" dirty="0" err="1"/>
              <a:t>básicas</a:t>
            </a:r>
            <a:r>
              <a:rPr lang="en-US" sz="2800" dirty="0"/>
              <a:t> de extension para las </a:t>
            </a:r>
            <a:r>
              <a:rPr lang="en-US" sz="2800" dirty="0" err="1"/>
              <a:t>operaciones</a:t>
            </a:r>
            <a:r>
              <a:rPr lang="en-US" sz="2800" dirty="0"/>
              <a:t> </a:t>
            </a:r>
            <a:r>
              <a:rPr lang="en-US" sz="2800" dirty="0" err="1"/>
              <a:t>básicas</a:t>
            </a:r>
            <a:r>
              <a:rPr lang="en-US" sz="2800" dirty="0"/>
              <a:t> de CRUD (leer, </a:t>
            </a:r>
            <a:r>
              <a:rPr lang="en-US" sz="2800" dirty="0" err="1"/>
              <a:t>insertar</a:t>
            </a:r>
            <a:r>
              <a:rPr lang="en-US" sz="2800" dirty="0"/>
              <a:t>, </a:t>
            </a:r>
            <a:r>
              <a:rPr lang="en-US" sz="2800" dirty="0" err="1"/>
              <a:t>actualizar</a:t>
            </a:r>
            <a:r>
              <a:rPr lang="en-US" sz="2800" dirty="0"/>
              <a:t> y </a:t>
            </a:r>
            <a:r>
              <a:rPr lang="en-US" sz="2800" dirty="0" err="1"/>
              <a:t>eliminar</a:t>
            </a:r>
            <a:r>
              <a:rPr lang="en-US" sz="2800" dirty="0"/>
              <a:t>).</a:t>
            </a:r>
          </a:p>
          <a:p>
            <a:r>
              <a:rPr lang="en-US" sz="2800" b="1" dirty="0"/>
              <a:t>ASP.NET</a:t>
            </a:r>
            <a:r>
              <a:rPr lang="en-US" sz="2800" dirty="0"/>
              <a:t>: </a:t>
            </a:r>
            <a:r>
              <a:rPr lang="en-US" sz="2800" dirty="0" err="1"/>
              <a:t>Requiere</a:t>
            </a:r>
            <a:r>
              <a:rPr lang="en-US" sz="2800" dirty="0"/>
              <a:t> un </a:t>
            </a:r>
            <a:r>
              <a:rPr lang="en-US" sz="2800" dirty="0" err="1"/>
              <a:t>controlador</a:t>
            </a:r>
            <a:r>
              <a:rPr lang="en-US" sz="2800" dirty="0"/>
              <a:t> </a:t>
            </a:r>
            <a:r>
              <a:rPr lang="en-US" sz="2800" dirty="0" err="1"/>
              <a:t>desarrollado</a:t>
            </a:r>
            <a:r>
              <a:rPr lang="en-US" sz="2800" dirty="0"/>
              <a:t> para accede a la base de </a:t>
            </a:r>
            <a:r>
              <a:rPr lang="en-US" sz="2800" dirty="0" err="1"/>
              <a:t>datos</a:t>
            </a:r>
            <a:r>
              <a:rPr lang="en-US" sz="2800" dirty="0"/>
              <a:t> y </a:t>
            </a:r>
            <a:r>
              <a:rPr lang="en-US" sz="2800" dirty="0" err="1"/>
              <a:t>exponer</a:t>
            </a:r>
            <a:r>
              <a:rPr lang="en-US" sz="2800" dirty="0"/>
              <a:t> un endpoint RESTful. </a:t>
            </a:r>
            <a:r>
              <a:rPr lang="en-US" sz="2800" dirty="0" err="1"/>
              <a:t>Otorga</a:t>
            </a:r>
            <a:r>
              <a:rPr lang="en-US" sz="2800" dirty="0"/>
              <a:t> control absolute </a:t>
            </a:r>
            <a:r>
              <a:rPr lang="en-US" sz="2800" dirty="0" err="1"/>
              <a:t>sobre</a:t>
            </a:r>
            <a:r>
              <a:rPr lang="en-US" sz="2800" dirty="0"/>
              <a:t> el endpoint y la </a:t>
            </a:r>
            <a:r>
              <a:rPr lang="en-US" sz="2800" dirty="0" err="1"/>
              <a:t>lógica</a:t>
            </a:r>
            <a:r>
              <a:rPr lang="en-US" sz="2800" dirty="0"/>
              <a:t> </a:t>
            </a:r>
            <a:r>
              <a:rPr lang="en-US" sz="2800" dirty="0" err="1"/>
              <a:t>correspondiente</a:t>
            </a:r>
            <a:r>
              <a:rPr lang="en-US" sz="2800" dirty="0"/>
              <a:t> a la </a:t>
            </a:r>
            <a:r>
              <a:rPr lang="en-US" sz="2800" dirty="0" err="1"/>
              <a:t>parte</a:t>
            </a:r>
            <a:r>
              <a:rPr lang="en-US" sz="2800" dirty="0"/>
              <a:t> del </a:t>
            </a:r>
            <a:r>
              <a:rPr lang="en-US" sz="2800" dirty="0" err="1"/>
              <a:t>servidor</a:t>
            </a:r>
            <a:r>
              <a:rPr lang="en-US" sz="2800" dirty="0"/>
              <a:t>.</a:t>
            </a:r>
          </a:p>
          <a:p>
            <a:pPr marL="0" indent="0">
              <a:buNone/>
            </a:pPr>
            <a:endParaRPr lang="en-US" sz="2800" dirty="0"/>
          </a:p>
        </p:txBody>
      </p:sp>
    </p:spTree>
    <p:extLst>
      <p:ext uri="{BB962C8B-B14F-4D97-AF65-F5344CB8AC3E}">
        <p14:creationId xmlns:p14="http://schemas.microsoft.com/office/powerpoint/2010/main" val="27433971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backend node.js</a:t>
            </a:r>
            <a:endParaRPr lang="en-US" sz="4400" dirty="0">
              <a:solidFill>
                <a:srgbClr val="00BCF2"/>
              </a:solidFill>
            </a:endParaRPr>
          </a:p>
        </p:txBody>
      </p:sp>
      <p:sp>
        <p:nvSpPr>
          <p:cNvPr id="12" name="Text Placeholder 2"/>
          <p:cNvSpPr txBox="1">
            <a:spLocks/>
          </p:cNvSpPr>
          <p:nvPr/>
        </p:nvSpPr>
        <p:spPr>
          <a:xfrm>
            <a:off x="500743" y="1189493"/>
            <a:ext cx="11424338"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Node.js </a:t>
            </a:r>
            <a:r>
              <a:rPr lang="en-US" dirty="0" err="1"/>
              <a:t>ofrece</a:t>
            </a:r>
            <a:r>
              <a:rPr lang="en-US" dirty="0"/>
              <a:t> sin </a:t>
            </a:r>
            <a:r>
              <a:rPr lang="en-US" dirty="0" err="1"/>
              <a:t>necesidad</a:t>
            </a:r>
            <a:r>
              <a:rPr lang="en-US" dirty="0"/>
              <a:t> de </a:t>
            </a:r>
            <a:r>
              <a:rPr lang="en-US" dirty="0" err="1"/>
              <a:t>desarrollar</a:t>
            </a:r>
            <a:r>
              <a:rPr lang="en-US" dirty="0"/>
              <a:t> </a:t>
            </a:r>
            <a:r>
              <a:rPr lang="en-US" dirty="0" err="1"/>
              <a:t>código</a:t>
            </a:r>
            <a:r>
              <a:rPr lang="en-US" dirty="0"/>
              <a:t> </a:t>
            </a:r>
            <a:r>
              <a:rPr lang="en-US" dirty="0" err="1"/>
              <a:t>una</a:t>
            </a:r>
            <a:r>
              <a:rPr lang="en-US" dirty="0"/>
              <a:t> forma </a:t>
            </a:r>
            <a:r>
              <a:rPr lang="en-US" dirty="0" err="1"/>
              <a:t>rápida</a:t>
            </a:r>
            <a:r>
              <a:rPr lang="en-US" dirty="0"/>
              <a:t> y </a:t>
            </a:r>
            <a:r>
              <a:rPr lang="en-US" dirty="0" err="1"/>
              <a:t>sencilla</a:t>
            </a:r>
            <a:r>
              <a:rPr lang="en-US" dirty="0"/>
              <a:t> de </a:t>
            </a:r>
            <a:r>
              <a:rPr lang="en-US" dirty="0" err="1"/>
              <a:t>acceso</a:t>
            </a:r>
            <a:r>
              <a:rPr lang="en-US" dirty="0"/>
              <a:t> a </a:t>
            </a:r>
            <a:r>
              <a:rPr lang="en-US" dirty="0" err="1"/>
              <a:t>datos</a:t>
            </a:r>
            <a:r>
              <a:rPr lang="en-US" dirty="0"/>
              <a:t> SQL </a:t>
            </a:r>
            <a:r>
              <a:rPr lang="en-US" dirty="0" err="1"/>
              <a:t>utilizando</a:t>
            </a:r>
            <a:r>
              <a:rPr lang="en-US" dirty="0"/>
              <a:t> la API </a:t>
            </a:r>
            <a:r>
              <a:rPr lang="en-US" b="1" dirty="0"/>
              <a:t>easy tables</a:t>
            </a:r>
            <a:r>
              <a:rPr lang="en-US" dirty="0"/>
              <a:t>.</a:t>
            </a:r>
          </a:p>
          <a:p>
            <a:pPr marL="0" indent="0">
              <a:buNone/>
            </a:pPr>
            <a:endParaRPr lang="en-US" dirty="0"/>
          </a:p>
          <a:p>
            <a:pPr marL="0" indent="0">
              <a:buNone/>
            </a:pPr>
            <a:r>
              <a:rPr lang="en-US" dirty="0" err="1"/>
              <a:t>Utilizando</a:t>
            </a:r>
            <a:r>
              <a:rPr lang="en-US" dirty="0"/>
              <a:t> easy tables </a:t>
            </a:r>
            <a:r>
              <a:rPr lang="en-US" dirty="0" err="1"/>
              <a:t>conseguimos</a:t>
            </a:r>
            <a:r>
              <a:rPr lang="en-US" dirty="0"/>
              <a:t>:</a:t>
            </a:r>
          </a:p>
          <a:p>
            <a:r>
              <a:rPr lang="en-US" dirty="0" err="1"/>
              <a:t>Uso</a:t>
            </a:r>
            <a:r>
              <a:rPr lang="en-US" dirty="0"/>
              <a:t> de SQL Azure </a:t>
            </a:r>
            <a:r>
              <a:rPr lang="en-US" dirty="0" err="1"/>
              <a:t>como</a:t>
            </a:r>
            <a:r>
              <a:rPr lang="en-US" dirty="0"/>
              <a:t> </a:t>
            </a:r>
            <a:r>
              <a:rPr lang="en-US" dirty="0" err="1"/>
              <a:t>almacenamiento</a:t>
            </a:r>
            <a:endParaRPr lang="en-US" dirty="0"/>
          </a:p>
          <a:p>
            <a:r>
              <a:rPr lang="en-US" dirty="0" err="1"/>
              <a:t>Expone</a:t>
            </a:r>
            <a:r>
              <a:rPr lang="en-US" dirty="0"/>
              <a:t> endpoints </a:t>
            </a:r>
            <a:r>
              <a:rPr lang="en-US" dirty="0" err="1"/>
              <a:t>Odata</a:t>
            </a:r>
            <a:r>
              <a:rPr lang="en-US" dirty="0"/>
              <a:t> sin </a:t>
            </a:r>
            <a:r>
              <a:rPr lang="en-US" dirty="0" err="1"/>
              <a:t>necesidad</a:t>
            </a:r>
            <a:r>
              <a:rPr lang="en-US" dirty="0"/>
              <a:t> de </a:t>
            </a:r>
            <a:r>
              <a:rPr lang="en-US" dirty="0" err="1"/>
              <a:t>código</a:t>
            </a:r>
            <a:endParaRPr lang="en-US" dirty="0"/>
          </a:p>
          <a:p>
            <a:r>
              <a:rPr lang="en-US" dirty="0"/>
              <a:t>Se </a:t>
            </a:r>
            <a:r>
              <a:rPr lang="en-US" dirty="0" err="1"/>
              <a:t>puede</a:t>
            </a:r>
            <a:r>
              <a:rPr lang="en-US" dirty="0"/>
              <a:t> </a:t>
            </a:r>
            <a:r>
              <a:rPr lang="en-US" dirty="0" err="1"/>
              <a:t>modificar</a:t>
            </a:r>
            <a:r>
              <a:rPr lang="en-US" dirty="0"/>
              <a:t> y </a:t>
            </a:r>
            <a:r>
              <a:rPr lang="en-US" dirty="0" err="1"/>
              <a:t>gestionar</a:t>
            </a:r>
            <a:r>
              <a:rPr lang="en-US" dirty="0"/>
              <a:t> el </a:t>
            </a:r>
            <a:r>
              <a:rPr lang="en-US" dirty="0" err="1"/>
              <a:t>esquema</a:t>
            </a:r>
            <a:r>
              <a:rPr lang="en-US" dirty="0"/>
              <a:t> </a:t>
            </a:r>
            <a:r>
              <a:rPr lang="en-US" dirty="0" err="1"/>
              <a:t>directamente</a:t>
            </a:r>
            <a:r>
              <a:rPr lang="en-US" dirty="0"/>
              <a:t> </a:t>
            </a:r>
            <a:r>
              <a:rPr lang="en-US" dirty="0" err="1"/>
              <a:t>desde</a:t>
            </a:r>
            <a:r>
              <a:rPr lang="en-US" dirty="0"/>
              <a:t> el portal Azure</a:t>
            </a:r>
          </a:p>
          <a:p>
            <a:pPr marL="0" indent="0">
              <a:buNone/>
            </a:pPr>
            <a:endParaRPr lang="en-US" sz="2800" dirty="0"/>
          </a:p>
        </p:txBody>
      </p:sp>
    </p:spTree>
    <p:extLst>
      <p:ext uri="{BB962C8B-B14F-4D97-AF65-F5344CB8AC3E}">
        <p14:creationId xmlns:p14="http://schemas.microsoft.com/office/powerpoint/2010/main" val="420648303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a:t>
            </a:r>
            <a:r>
              <a:rPr lang="en-US" sz="4400" b="1">
                <a:solidFill>
                  <a:srgbClr val="00BCF2"/>
                </a:solidFill>
              </a:rPr>
              <a:t>backend node</a:t>
            </a:r>
            <a:r>
              <a:rPr lang="en-US" sz="4400" b="1" dirty="0">
                <a:solidFill>
                  <a:srgbClr val="00BCF2"/>
                </a:solidFill>
              </a:rPr>
              <a:t>.js</a:t>
            </a:r>
            <a:endParaRPr lang="en-US" sz="4400" dirty="0">
              <a:solidFill>
                <a:srgbClr val="00BCF2"/>
              </a:solidFill>
            </a:endParaRPr>
          </a:p>
        </p:txBody>
      </p:sp>
      <p:sp>
        <p:nvSpPr>
          <p:cNvPr id="12" name="Text Placeholder 2"/>
          <p:cNvSpPr txBox="1">
            <a:spLocks/>
          </p:cNvSpPr>
          <p:nvPr/>
        </p:nvSpPr>
        <p:spPr>
          <a:xfrm>
            <a:off x="4674870" y="1189493"/>
            <a:ext cx="7250209"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Para </a:t>
            </a:r>
            <a:r>
              <a:rPr lang="en-US" sz="2800" dirty="0" err="1"/>
              <a:t>poder</a:t>
            </a:r>
            <a:r>
              <a:rPr lang="en-US" sz="2800" dirty="0"/>
              <a:t> </a:t>
            </a:r>
            <a:r>
              <a:rPr lang="en-US" sz="2800" dirty="0" err="1"/>
              <a:t>trabajar</a:t>
            </a:r>
            <a:r>
              <a:rPr lang="en-US" sz="2800" dirty="0"/>
              <a:t> con Easy tables, la mobile app </a:t>
            </a:r>
            <a:r>
              <a:rPr lang="en-US" sz="2800" dirty="0" err="1"/>
              <a:t>debe</a:t>
            </a:r>
            <a:r>
              <a:rPr lang="en-US" sz="2800" dirty="0"/>
              <a:t> </a:t>
            </a:r>
            <a:r>
              <a:rPr lang="en-US" sz="2800" dirty="0" err="1"/>
              <a:t>tener</a:t>
            </a:r>
            <a:r>
              <a:rPr lang="en-US" sz="2800" dirty="0"/>
              <a:t> </a:t>
            </a:r>
            <a:r>
              <a:rPr lang="en-US" sz="2800" dirty="0" err="1"/>
              <a:t>configurada</a:t>
            </a:r>
            <a:r>
              <a:rPr lang="en-US" sz="2800" dirty="0"/>
              <a:t> las </a:t>
            </a:r>
            <a:r>
              <a:rPr lang="en-US" sz="2800" dirty="0" err="1"/>
              <a:t>tablas</a:t>
            </a:r>
            <a:r>
              <a:rPr lang="en-US" sz="2800" dirty="0"/>
              <a:t> </a:t>
            </a:r>
            <a:r>
              <a:rPr lang="en-US" sz="2800" dirty="0" err="1"/>
              <a:t>fáciles</a:t>
            </a:r>
            <a:r>
              <a:rPr lang="en-US" sz="2800" dirty="0"/>
              <a:t>.</a:t>
            </a:r>
          </a:p>
          <a:p>
            <a:pPr marL="0" indent="0">
              <a:buNone/>
            </a:pPr>
            <a:endParaRPr lang="en-US" sz="2800" dirty="0"/>
          </a:p>
          <a:p>
            <a:pPr marL="0" indent="0">
              <a:buNone/>
            </a:pPr>
            <a:r>
              <a:rPr lang="en-US" sz="2800" dirty="0" err="1"/>
              <a:t>Configurar</a:t>
            </a:r>
            <a:r>
              <a:rPr lang="en-US" sz="2800" dirty="0"/>
              <a:t> Easy tables </a:t>
            </a:r>
            <a:r>
              <a:rPr lang="en-US" sz="2800" dirty="0" err="1"/>
              <a:t>es</a:t>
            </a:r>
            <a:r>
              <a:rPr lang="en-US" sz="2800" dirty="0"/>
              <a:t> tan </a:t>
            </a:r>
            <a:r>
              <a:rPr lang="en-US" sz="2800" dirty="0" err="1"/>
              <a:t>sencillo</a:t>
            </a:r>
            <a:r>
              <a:rPr lang="en-US" sz="2800" dirty="0"/>
              <a:t> </a:t>
            </a:r>
            <a:r>
              <a:rPr lang="en-US" sz="2800" dirty="0" err="1"/>
              <a:t>como</a:t>
            </a:r>
            <a:r>
              <a:rPr lang="en-US" sz="2800" dirty="0"/>
              <a:t> </a:t>
            </a:r>
            <a:r>
              <a:rPr lang="en-US" sz="2800" dirty="0" err="1"/>
              <a:t>realizar</a:t>
            </a:r>
            <a:r>
              <a:rPr lang="en-US" sz="2800" dirty="0"/>
              <a:t> un par de </a:t>
            </a:r>
            <a:r>
              <a:rPr lang="en-US" sz="2800" dirty="0" err="1"/>
              <a:t>clics</a:t>
            </a:r>
            <a:r>
              <a:rPr lang="en-US" sz="2800" dirty="0"/>
              <a:t> </a:t>
            </a:r>
            <a:r>
              <a:rPr lang="en-US" sz="2800" dirty="0" err="1"/>
              <a:t>en</a:t>
            </a:r>
            <a:r>
              <a:rPr lang="en-US" sz="2800" dirty="0"/>
              <a:t> el portal.</a:t>
            </a:r>
          </a:p>
          <a:p>
            <a:pPr marL="0" indent="0">
              <a:buNone/>
            </a:pPr>
            <a:endParaRPr lang="en-US" sz="2800" dirty="0"/>
          </a:p>
          <a:p>
            <a:pPr marL="0" indent="0">
              <a:buNone/>
            </a:pPr>
            <a:endParaRPr lang="en-US" sz="2800" dirty="0"/>
          </a:p>
        </p:txBody>
      </p:sp>
      <p:pic>
        <p:nvPicPr>
          <p:cNvPr id="2" name="Imagen 1"/>
          <p:cNvPicPr>
            <a:picLocks noChangeAspect="1"/>
          </p:cNvPicPr>
          <p:nvPr/>
        </p:nvPicPr>
        <p:blipFill>
          <a:blip r:embed="rId3"/>
          <a:stretch>
            <a:fillRect/>
          </a:stretch>
        </p:blipFill>
        <p:spPr>
          <a:xfrm>
            <a:off x="1" y="1235260"/>
            <a:ext cx="4674870" cy="5622740"/>
          </a:xfrm>
          <a:prstGeom prst="rect">
            <a:avLst/>
          </a:prstGeom>
        </p:spPr>
      </p:pic>
      <p:pic>
        <p:nvPicPr>
          <p:cNvPr id="3" name="Imagen 2"/>
          <p:cNvPicPr>
            <a:picLocks noChangeAspect="1"/>
          </p:cNvPicPr>
          <p:nvPr/>
        </p:nvPicPr>
        <p:blipFill>
          <a:blip r:embed="rId4"/>
          <a:stretch>
            <a:fillRect/>
          </a:stretch>
        </p:blipFill>
        <p:spPr>
          <a:xfrm>
            <a:off x="5827069" y="4327924"/>
            <a:ext cx="4945809" cy="281964"/>
          </a:xfrm>
          <a:prstGeom prst="rect">
            <a:avLst/>
          </a:prstGeom>
        </p:spPr>
      </p:pic>
    </p:spTree>
    <p:extLst>
      <p:ext uri="{BB962C8B-B14F-4D97-AF65-F5344CB8AC3E}">
        <p14:creationId xmlns:p14="http://schemas.microsoft.com/office/powerpoint/2010/main" val="315867920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a:t>
            </a:r>
            <a:r>
              <a:rPr lang="en-US" sz="4400" b="1">
                <a:solidFill>
                  <a:srgbClr val="00BCF2"/>
                </a:solidFill>
              </a:rPr>
              <a:t>backend node</a:t>
            </a:r>
            <a:r>
              <a:rPr lang="en-US" sz="4400" b="1" dirty="0">
                <a:solidFill>
                  <a:srgbClr val="00BCF2"/>
                </a:solidFill>
              </a:rPr>
              <a:t>.js</a:t>
            </a:r>
            <a:endParaRPr lang="en-US" sz="4400" dirty="0">
              <a:solidFill>
                <a:srgbClr val="00BCF2"/>
              </a:solidFill>
            </a:endParaRPr>
          </a:p>
        </p:txBody>
      </p:sp>
      <p:sp>
        <p:nvSpPr>
          <p:cNvPr id="12" name="Text Placeholder 2"/>
          <p:cNvSpPr txBox="1">
            <a:spLocks/>
          </p:cNvSpPr>
          <p:nvPr/>
        </p:nvSpPr>
        <p:spPr>
          <a:xfrm>
            <a:off x="500743" y="1189493"/>
            <a:ext cx="11424338"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Para </a:t>
            </a:r>
            <a:r>
              <a:rPr lang="en-US" dirty="0" err="1"/>
              <a:t>configurar</a:t>
            </a:r>
            <a:r>
              <a:rPr lang="en-US" dirty="0"/>
              <a:t> Easy tables se </a:t>
            </a:r>
            <a:r>
              <a:rPr lang="en-US" dirty="0" err="1"/>
              <a:t>requieren</a:t>
            </a:r>
            <a:r>
              <a:rPr lang="en-US" dirty="0"/>
              <a:t> dos </a:t>
            </a:r>
            <a:r>
              <a:rPr lang="en-US" dirty="0" err="1"/>
              <a:t>requisitos</a:t>
            </a:r>
            <a:r>
              <a:rPr lang="en-US" dirty="0"/>
              <a:t>:</a:t>
            </a:r>
          </a:p>
          <a:p>
            <a:pPr marL="514350" indent="-514350">
              <a:buFont typeface="+mj-lt"/>
              <a:buAutoNum type="arabicPeriod"/>
            </a:pPr>
            <a:r>
              <a:rPr lang="en-US" dirty="0" err="1"/>
              <a:t>Crear</a:t>
            </a:r>
            <a:r>
              <a:rPr lang="en-US" dirty="0"/>
              <a:t> o </a:t>
            </a:r>
            <a:r>
              <a:rPr lang="en-US" dirty="0" err="1"/>
              <a:t>utilizar</a:t>
            </a:r>
            <a:r>
              <a:rPr lang="en-US" dirty="0"/>
              <a:t> </a:t>
            </a:r>
            <a:r>
              <a:rPr lang="en-US" dirty="0" err="1"/>
              <a:t>una</a:t>
            </a:r>
            <a:r>
              <a:rPr lang="en-US" dirty="0"/>
              <a:t> </a:t>
            </a:r>
            <a:r>
              <a:rPr lang="en-US" dirty="0" err="1"/>
              <a:t>cadena</a:t>
            </a:r>
            <a:r>
              <a:rPr lang="en-US" dirty="0"/>
              <a:t> de </a:t>
            </a:r>
            <a:r>
              <a:rPr lang="en-US" dirty="0" err="1"/>
              <a:t>conexión</a:t>
            </a:r>
            <a:r>
              <a:rPr lang="en-US" dirty="0"/>
              <a:t> a </a:t>
            </a:r>
            <a:r>
              <a:rPr lang="en-US" dirty="0" err="1"/>
              <a:t>una</a:t>
            </a:r>
            <a:r>
              <a:rPr lang="en-US" dirty="0"/>
              <a:t> base de </a:t>
            </a:r>
            <a:r>
              <a:rPr lang="en-US" dirty="0" err="1"/>
              <a:t>datos</a:t>
            </a:r>
            <a:r>
              <a:rPr lang="en-US" dirty="0"/>
              <a:t> SQL </a:t>
            </a:r>
          </a:p>
          <a:p>
            <a:pPr marL="514350" indent="-514350">
              <a:buFont typeface="+mj-lt"/>
              <a:buAutoNum type="arabicPeriod"/>
            </a:pPr>
            <a:r>
              <a:rPr lang="en-US" dirty="0"/>
              <a:t>El App Service </a:t>
            </a:r>
            <a:r>
              <a:rPr lang="en-US" dirty="0" err="1"/>
              <a:t>debe</a:t>
            </a:r>
            <a:r>
              <a:rPr lang="en-US" dirty="0"/>
              <a:t> </a:t>
            </a:r>
            <a:r>
              <a:rPr lang="en-US" dirty="0" err="1"/>
              <a:t>ser</a:t>
            </a:r>
            <a:r>
              <a:rPr lang="en-US" dirty="0"/>
              <a:t> </a:t>
            </a:r>
            <a:r>
              <a:rPr lang="en-US" dirty="0" err="1"/>
              <a:t>configurado</a:t>
            </a:r>
            <a:r>
              <a:rPr lang="en-US" dirty="0"/>
              <a:t> para </a:t>
            </a:r>
            <a:r>
              <a:rPr lang="en-US" dirty="0" err="1"/>
              <a:t>usar</a:t>
            </a:r>
            <a:r>
              <a:rPr lang="en-US" dirty="0"/>
              <a:t> easy tables.</a:t>
            </a:r>
          </a:p>
          <a:p>
            <a:pPr marL="514350" indent="-514350">
              <a:buFont typeface="+mj-lt"/>
              <a:buAutoNum type="arabicPeriod"/>
            </a:pPr>
            <a:endParaRPr lang="en-US" dirty="0"/>
          </a:p>
          <a:p>
            <a:pPr marL="0" indent="0">
              <a:buNone/>
            </a:pPr>
            <a:r>
              <a:rPr lang="en-US" dirty="0" err="1"/>
              <a:t>Tras</a:t>
            </a:r>
            <a:r>
              <a:rPr lang="en-US" dirty="0"/>
              <a:t> </a:t>
            </a:r>
            <a:r>
              <a:rPr lang="en-US" dirty="0" err="1"/>
              <a:t>completar</a:t>
            </a:r>
            <a:r>
              <a:rPr lang="en-US" dirty="0"/>
              <a:t> la </a:t>
            </a:r>
            <a:r>
              <a:rPr lang="en-US" dirty="0" err="1"/>
              <a:t>configuración</a:t>
            </a:r>
            <a:r>
              <a:rPr lang="en-US" dirty="0"/>
              <a:t> </a:t>
            </a:r>
            <a:r>
              <a:rPr lang="en-US" dirty="0" err="1"/>
              <a:t>podemos</a:t>
            </a:r>
            <a:r>
              <a:rPr lang="en-US" dirty="0"/>
              <a:t> </a:t>
            </a:r>
            <a:r>
              <a:rPr lang="en-US" dirty="0" err="1"/>
              <a:t>crear</a:t>
            </a:r>
            <a:r>
              <a:rPr lang="en-US" dirty="0"/>
              <a:t> </a:t>
            </a:r>
            <a:r>
              <a:rPr lang="en-US" dirty="0" err="1"/>
              <a:t>tablas</a:t>
            </a:r>
            <a:r>
              <a:rPr lang="en-US" dirty="0"/>
              <a:t>. Se </a:t>
            </a:r>
            <a:r>
              <a:rPr lang="en-US" dirty="0" err="1"/>
              <a:t>pueden</a:t>
            </a:r>
            <a:r>
              <a:rPr lang="en-US" dirty="0"/>
              <a:t> </a:t>
            </a:r>
            <a:r>
              <a:rPr lang="en-US" dirty="0" err="1"/>
              <a:t>crear</a:t>
            </a:r>
            <a:r>
              <a:rPr lang="en-US" dirty="0"/>
              <a:t> </a:t>
            </a:r>
            <a:r>
              <a:rPr lang="en-US" dirty="0" err="1"/>
              <a:t>tablas</a:t>
            </a:r>
            <a:r>
              <a:rPr lang="en-US" dirty="0"/>
              <a:t> de dos </a:t>
            </a:r>
            <a:r>
              <a:rPr lang="en-US" dirty="0" err="1"/>
              <a:t>formas</a:t>
            </a:r>
            <a:r>
              <a:rPr lang="en-US" dirty="0"/>
              <a:t> </a:t>
            </a:r>
            <a:r>
              <a:rPr lang="en-US" dirty="0" err="1"/>
              <a:t>diferentes</a:t>
            </a:r>
            <a:r>
              <a:rPr lang="en-US" dirty="0"/>
              <a:t>:</a:t>
            </a:r>
          </a:p>
          <a:p>
            <a:pPr marL="514350" indent="-514350">
              <a:buFont typeface="+mj-lt"/>
              <a:buAutoNum type="arabicPeriod"/>
            </a:pPr>
            <a:r>
              <a:rPr lang="en-US" dirty="0"/>
              <a:t>Portal Azure</a:t>
            </a:r>
          </a:p>
          <a:p>
            <a:pPr marL="514350" indent="-514350">
              <a:buFont typeface="+mj-lt"/>
              <a:buAutoNum type="arabicPeriod"/>
            </a:pPr>
            <a:r>
              <a:rPr lang="en-US" dirty="0"/>
              <a:t>JSON</a:t>
            </a:r>
          </a:p>
          <a:p>
            <a:pPr marL="0" indent="0">
              <a:buNone/>
            </a:pPr>
            <a:endParaRPr lang="en-US" sz="2800" dirty="0"/>
          </a:p>
        </p:txBody>
      </p:sp>
    </p:spTree>
    <p:extLst>
      <p:ext uri="{BB962C8B-B14F-4D97-AF65-F5344CB8AC3E}">
        <p14:creationId xmlns:p14="http://schemas.microsoft.com/office/powerpoint/2010/main" val="27397303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8729506" cy="1449196"/>
          </a:xfrm>
        </p:spPr>
        <p:txBody>
          <a:bodyPr/>
          <a:lstStyle/>
          <a:p>
            <a:r>
              <a:rPr lang="en-US" sz="4400" b="1" dirty="0" err="1">
                <a:solidFill>
                  <a:srgbClr val="00BCF2"/>
                </a:solidFill>
              </a:rPr>
              <a:t>Creando</a:t>
            </a:r>
            <a:r>
              <a:rPr lang="en-US" sz="4400" b="1" dirty="0">
                <a:solidFill>
                  <a:srgbClr val="00BCF2"/>
                </a:solidFill>
              </a:rPr>
              <a:t> </a:t>
            </a:r>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backend node.js </a:t>
            </a:r>
            <a:r>
              <a:rPr lang="en-US" sz="4400" b="1" dirty="0" err="1">
                <a:solidFill>
                  <a:srgbClr val="00BCF2"/>
                </a:solidFill>
              </a:rPr>
              <a:t>usando</a:t>
            </a:r>
            <a:r>
              <a:rPr lang="en-US" sz="4400" b="1" dirty="0">
                <a:solidFill>
                  <a:srgbClr val="00BCF2"/>
                </a:solidFill>
              </a:rPr>
              <a:t> el portal Azure</a:t>
            </a:r>
            <a:endParaRPr lang="en-US" sz="4400" dirty="0">
              <a:solidFill>
                <a:srgbClr val="00BCF2"/>
              </a:solidFill>
            </a:endParaRPr>
          </a:p>
        </p:txBody>
      </p:sp>
      <p:sp>
        <p:nvSpPr>
          <p:cNvPr id="12" name="Text Placeholder 2"/>
          <p:cNvSpPr txBox="1">
            <a:spLocks/>
          </p:cNvSpPr>
          <p:nvPr/>
        </p:nvSpPr>
        <p:spPr>
          <a:xfrm>
            <a:off x="500743" y="1739152"/>
            <a:ext cx="8498004" cy="44823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Se </a:t>
            </a:r>
            <a:r>
              <a:rPr lang="en-US" dirty="0" err="1"/>
              <a:t>pueden</a:t>
            </a:r>
            <a:r>
              <a:rPr lang="en-US" dirty="0"/>
              <a:t> </a:t>
            </a:r>
            <a:r>
              <a:rPr lang="en-US" dirty="0" err="1"/>
              <a:t>crear</a:t>
            </a:r>
            <a:r>
              <a:rPr lang="en-US" dirty="0"/>
              <a:t> </a:t>
            </a:r>
            <a:r>
              <a:rPr lang="en-US" dirty="0" err="1"/>
              <a:t>tablas</a:t>
            </a:r>
            <a:r>
              <a:rPr lang="en-US" dirty="0"/>
              <a:t> </a:t>
            </a:r>
            <a:r>
              <a:rPr lang="en-US" dirty="0" err="1"/>
              <a:t>desde</a:t>
            </a:r>
            <a:r>
              <a:rPr lang="en-US" dirty="0"/>
              <a:t> el portal Azure sin </a:t>
            </a:r>
            <a:r>
              <a:rPr lang="en-US" dirty="0" err="1"/>
              <a:t>neccesidad</a:t>
            </a:r>
            <a:r>
              <a:rPr lang="en-US" dirty="0"/>
              <a:t> de </a:t>
            </a:r>
            <a:r>
              <a:rPr lang="en-US" dirty="0" err="1"/>
              <a:t>código</a:t>
            </a:r>
            <a:r>
              <a:rPr lang="en-US" dirty="0"/>
              <a:t> </a:t>
            </a:r>
            <a:r>
              <a:rPr lang="en-US" dirty="0" err="1"/>
              <a:t>utilizando</a:t>
            </a:r>
            <a:r>
              <a:rPr lang="en-US" dirty="0"/>
              <a:t> </a:t>
            </a:r>
            <a:r>
              <a:rPr lang="en-US" dirty="0" err="1"/>
              <a:t>una</a:t>
            </a:r>
            <a:r>
              <a:rPr lang="en-US" dirty="0"/>
              <a:t> UI </a:t>
            </a:r>
            <a:r>
              <a:rPr lang="en-US" dirty="0" err="1"/>
              <a:t>sencilla</a:t>
            </a:r>
            <a:r>
              <a:rPr lang="en-US" dirty="0"/>
              <a:t>.</a:t>
            </a:r>
          </a:p>
          <a:p>
            <a:pPr marL="0" indent="0">
              <a:buNone/>
            </a:pPr>
            <a:r>
              <a:rPr lang="en-US" dirty="0"/>
              <a:t>Como </a:t>
            </a:r>
            <a:r>
              <a:rPr lang="en-US" dirty="0" err="1"/>
              <a:t>en</a:t>
            </a:r>
            <a:r>
              <a:rPr lang="en-US" dirty="0"/>
              <a:t> ASP.NET </a:t>
            </a:r>
            <a:r>
              <a:rPr lang="en-US" dirty="0" err="1"/>
              <a:t>cada</a:t>
            </a:r>
            <a:r>
              <a:rPr lang="en-US" dirty="0"/>
              <a:t> </a:t>
            </a:r>
            <a:r>
              <a:rPr lang="en-US" dirty="0" err="1"/>
              <a:t>tabla</a:t>
            </a:r>
            <a:r>
              <a:rPr lang="en-US" dirty="0"/>
              <a:t> </a:t>
            </a:r>
            <a:r>
              <a:rPr lang="en-US" dirty="0" err="1"/>
              <a:t>debe</a:t>
            </a:r>
            <a:r>
              <a:rPr lang="en-US" dirty="0"/>
              <a:t> </a:t>
            </a:r>
            <a:r>
              <a:rPr lang="en-US" dirty="0" err="1"/>
              <a:t>contar</a:t>
            </a:r>
            <a:r>
              <a:rPr lang="en-US" dirty="0"/>
              <a:t> con 5 </a:t>
            </a:r>
            <a:r>
              <a:rPr lang="en-US" dirty="0" err="1"/>
              <a:t>columnas</a:t>
            </a:r>
            <a:r>
              <a:rPr lang="en-US" dirty="0"/>
              <a:t> </a:t>
            </a:r>
            <a:r>
              <a:rPr lang="en-US" dirty="0" err="1"/>
              <a:t>obligatorias</a:t>
            </a:r>
            <a:r>
              <a:rPr lang="en-US" dirty="0"/>
              <a:t> para </a:t>
            </a:r>
            <a:r>
              <a:rPr lang="en-US" dirty="0" err="1"/>
              <a:t>identificar</a:t>
            </a:r>
            <a:r>
              <a:rPr lang="en-US" dirty="0"/>
              <a:t> </a:t>
            </a:r>
            <a:r>
              <a:rPr lang="en-US" dirty="0" err="1"/>
              <a:t>cada</a:t>
            </a:r>
            <a:r>
              <a:rPr lang="en-US" dirty="0"/>
              <a:t> fila y </a:t>
            </a:r>
            <a:r>
              <a:rPr lang="en-US" dirty="0" err="1"/>
              <a:t>permitir</a:t>
            </a:r>
            <a:r>
              <a:rPr lang="en-US" dirty="0"/>
              <a:t> la </a:t>
            </a:r>
            <a:r>
              <a:rPr lang="en-US" dirty="0" err="1"/>
              <a:t>sincronización</a:t>
            </a:r>
            <a:r>
              <a:rPr lang="en-US" dirty="0"/>
              <a:t> offline.</a:t>
            </a:r>
          </a:p>
          <a:p>
            <a:pPr marL="0" indent="0">
              <a:buNone/>
            </a:pPr>
            <a:endParaRPr lang="en-US" dirty="0"/>
          </a:p>
          <a:p>
            <a:pPr marL="0" indent="0">
              <a:buNone/>
            </a:pPr>
            <a:endParaRPr lang="en-US" sz="2800" dirty="0"/>
          </a:p>
        </p:txBody>
      </p:sp>
      <p:pic>
        <p:nvPicPr>
          <p:cNvPr id="2" name="Imagen 1"/>
          <p:cNvPicPr>
            <a:picLocks noChangeAspect="1"/>
          </p:cNvPicPr>
          <p:nvPr/>
        </p:nvPicPr>
        <p:blipFill>
          <a:blip r:embed="rId3"/>
          <a:stretch>
            <a:fillRect/>
          </a:stretch>
        </p:blipFill>
        <p:spPr>
          <a:xfrm>
            <a:off x="8998747" y="133064"/>
            <a:ext cx="2926334" cy="6591871"/>
          </a:xfrm>
          <a:prstGeom prst="rect">
            <a:avLst/>
          </a:prstGeom>
        </p:spPr>
      </p:pic>
    </p:spTree>
    <p:extLst>
      <p:ext uri="{BB962C8B-B14F-4D97-AF65-F5344CB8AC3E}">
        <p14:creationId xmlns:p14="http://schemas.microsoft.com/office/powerpoint/2010/main" val="28963997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8729506" cy="1449196"/>
          </a:xfrm>
        </p:spPr>
        <p:txBody>
          <a:bodyPr/>
          <a:lstStyle/>
          <a:p>
            <a:r>
              <a:rPr lang="en-US" sz="4400" b="1" dirty="0" err="1">
                <a:solidFill>
                  <a:srgbClr val="00BCF2"/>
                </a:solidFill>
              </a:rPr>
              <a:t>Creando</a:t>
            </a:r>
            <a:r>
              <a:rPr lang="en-US" sz="4400" b="1" dirty="0">
                <a:solidFill>
                  <a:srgbClr val="00BCF2"/>
                </a:solidFill>
              </a:rPr>
              <a:t> </a:t>
            </a:r>
            <a:r>
              <a:rPr lang="en-US" sz="4400" b="1" dirty="0" err="1">
                <a:solidFill>
                  <a:srgbClr val="00BCF2"/>
                </a:solidFill>
              </a:rPr>
              <a:t>tablas</a:t>
            </a:r>
            <a:r>
              <a:rPr lang="en-US" sz="4400" b="1" dirty="0">
                <a:solidFill>
                  <a:srgbClr val="00BCF2"/>
                </a:solidFill>
              </a:rPr>
              <a:t> </a:t>
            </a:r>
            <a:r>
              <a:rPr lang="en-US" sz="4400" b="1" dirty="0" err="1">
                <a:solidFill>
                  <a:srgbClr val="00BCF2"/>
                </a:solidFill>
              </a:rPr>
              <a:t>en</a:t>
            </a:r>
            <a:r>
              <a:rPr lang="en-US" sz="4400" b="1" dirty="0">
                <a:solidFill>
                  <a:srgbClr val="00BCF2"/>
                </a:solidFill>
              </a:rPr>
              <a:t> backend node.js </a:t>
            </a:r>
            <a:r>
              <a:rPr lang="en-US" sz="4400" b="1" dirty="0" err="1">
                <a:solidFill>
                  <a:srgbClr val="00BCF2"/>
                </a:solidFill>
              </a:rPr>
              <a:t>usando</a:t>
            </a:r>
            <a:r>
              <a:rPr lang="en-US" sz="4400" b="1" dirty="0">
                <a:solidFill>
                  <a:srgbClr val="00BCF2"/>
                </a:solidFill>
              </a:rPr>
              <a:t> el portal Azure</a:t>
            </a:r>
            <a:endParaRPr lang="en-US" sz="4400" dirty="0">
              <a:solidFill>
                <a:srgbClr val="00BCF2"/>
              </a:solidFill>
            </a:endParaRPr>
          </a:p>
        </p:txBody>
      </p:sp>
      <p:graphicFrame>
        <p:nvGraphicFramePr>
          <p:cNvPr id="4" name="Tabla 3"/>
          <p:cNvGraphicFramePr>
            <a:graphicFrameLocks noGrp="1"/>
          </p:cNvGraphicFramePr>
          <p:nvPr>
            <p:extLst/>
          </p:nvPr>
        </p:nvGraphicFramePr>
        <p:xfrm>
          <a:off x="269241" y="1832185"/>
          <a:ext cx="11402805" cy="3766684"/>
        </p:xfrm>
        <a:graphic>
          <a:graphicData uri="http://schemas.openxmlformats.org/drawingml/2006/table">
            <a:tbl>
              <a:tblPr firstRow="1" bandRow="1">
                <a:tableStyleId>{21E4AEA4-8DFA-4A89-87EB-49C32662AFE0}</a:tableStyleId>
              </a:tblPr>
              <a:tblGrid>
                <a:gridCol w="2384312">
                  <a:extLst>
                    <a:ext uri="{9D8B030D-6E8A-4147-A177-3AD203B41FA5}">
                      <a16:colId xmlns:a16="http://schemas.microsoft.com/office/drawing/2014/main" val="1405308568"/>
                    </a:ext>
                  </a:extLst>
                </a:gridCol>
                <a:gridCol w="3639671">
                  <a:extLst>
                    <a:ext uri="{9D8B030D-6E8A-4147-A177-3AD203B41FA5}">
                      <a16:colId xmlns:a16="http://schemas.microsoft.com/office/drawing/2014/main" val="3490666670"/>
                    </a:ext>
                  </a:extLst>
                </a:gridCol>
                <a:gridCol w="5378822">
                  <a:extLst>
                    <a:ext uri="{9D8B030D-6E8A-4147-A177-3AD203B41FA5}">
                      <a16:colId xmlns:a16="http://schemas.microsoft.com/office/drawing/2014/main" val="4073186172"/>
                    </a:ext>
                  </a:extLst>
                </a:gridCol>
              </a:tblGrid>
              <a:tr h="626965">
                <a:tc>
                  <a:txBody>
                    <a:bodyPr/>
                    <a:lstStyle/>
                    <a:p>
                      <a:pPr algn="ctr"/>
                      <a:r>
                        <a:rPr lang="es-ES" sz="2800" dirty="0"/>
                        <a:t>Columna</a:t>
                      </a:r>
                    </a:p>
                  </a:txBody>
                  <a:tcPr/>
                </a:tc>
                <a:tc>
                  <a:txBody>
                    <a:bodyPr/>
                    <a:lstStyle/>
                    <a:p>
                      <a:pPr algn="ctr"/>
                      <a:r>
                        <a:rPr lang="es-ES" sz="2800" dirty="0"/>
                        <a:t>Tipo SQL</a:t>
                      </a:r>
                    </a:p>
                  </a:txBody>
                  <a:tcPr/>
                </a:tc>
                <a:tc>
                  <a:txBody>
                    <a:bodyPr/>
                    <a:lstStyle/>
                    <a:p>
                      <a:pPr algn="ctr"/>
                      <a:r>
                        <a:rPr lang="es-ES" sz="2800" dirty="0"/>
                        <a:t>Descripción</a:t>
                      </a:r>
                    </a:p>
                  </a:txBody>
                  <a:tcPr/>
                </a:tc>
                <a:extLst>
                  <a:ext uri="{0D108BD9-81ED-4DB2-BD59-A6C34878D82A}">
                    <a16:rowId xmlns:a16="http://schemas.microsoft.com/office/drawing/2014/main" val="1775139381"/>
                  </a:ext>
                </a:extLst>
              </a:tr>
              <a:tr h="626965">
                <a:tc>
                  <a:txBody>
                    <a:bodyPr/>
                    <a:lstStyle/>
                    <a:p>
                      <a:r>
                        <a:rPr lang="es-ES" sz="3200" b="1" dirty="0"/>
                        <a:t>Id</a:t>
                      </a:r>
                    </a:p>
                  </a:txBody>
                  <a:tcPr/>
                </a:tc>
                <a:tc>
                  <a:txBody>
                    <a:bodyPr/>
                    <a:lstStyle/>
                    <a:p>
                      <a:r>
                        <a:rPr lang="es-ES" sz="3200" b="1" dirty="0"/>
                        <a:t>NVARCHAR(255)</a:t>
                      </a:r>
                    </a:p>
                  </a:txBody>
                  <a:tcPr/>
                </a:tc>
                <a:tc>
                  <a:txBody>
                    <a:bodyPr/>
                    <a:lstStyle/>
                    <a:p>
                      <a:r>
                        <a:rPr lang="es-ES" dirty="0"/>
                        <a:t>Identificador único (normalmente un GUID).</a:t>
                      </a:r>
                    </a:p>
                  </a:txBody>
                  <a:tcPr/>
                </a:tc>
                <a:extLst>
                  <a:ext uri="{0D108BD9-81ED-4DB2-BD59-A6C34878D82A}">
                    <a16:rowId xmlns:a16="http://schemas.microsoft.com/office/drawing/2014/main" val="1966879037"/>
                  </a:ext>
                </a:extLst>
              </a:tr>
              <a:tr h="626965">
                <a:tc>
                  <a:txBody>
                    <a:bodyPr/>
                    <a:lstStyle/>
                    <a:p>
                      <a:r>
                        <a:rPr lang="es-ES" sz="3200" b="1" dirty="0" err="1"/>
                        <a:t>createdAt</a:t>
                      </a:r>
                      <a:endParaRPr lang="es-ES" sz="3200" b="1" dirty="0"/>
                    </a:p>
                  </a:txBody>
                  <a:tcPr/>
                </a:tc>
                <a:tc>
                  <a:txBody>
                    <a:bodyPr/>
                    <a:lstStyle/>
                    <a:p>
                      <a:r>
                        <a:rPr lang="es-ES" sz="3200" b="1" dirty="0"/>
                        <a:t>DATETIMEOFFSET</a:t>
                      </a:r>
                    </a:p>
                  </a:txBody>
                  <a:tcPr/>
                </a:tc>
                <a:tc>
                  <a:txBody>
                    <a:bodyPr/>
                    <a:lstStyle/>
                    <a:p>
                      <a:r>
                        <a:rPr lang="es-ES" dirty="0"/>
                        <a:t>Fecha en la que el registro fue añadido.</a:t>
                      </a:r>
                    </a:p>
                  </a:txBody>
                  <a:tcPr/>
                </a:tc>
                <a:extLst>
                  <a:ext uri="{0D108BD9-81ED-4DB2-BD59-A6C34878D82A}">
                    <a16:rowId xmlns:a16="http://schemas.microsoft.com/office/drawing/2014/main" val="2099958184"/>
                  </a:ext>
                </a:extLst>
              </a:tr>
              <a:tr h="626965">
                <a:tc>
                  <a:txBody>
                    <a:bodyPr/>
                    <a:lstStyle/>
                    <a:p>
                      <a:r>
                        <a:rPr lang="es-ES" sz="3200" b="1" dirty="0" err="1"/>
                        <a:t>updatedAt</a:t>
                      </a:r>
                      <a:endParaRPr lang="es-ES" sz="3200" b="1" dirty="0"/>
                    </a:p>
                  </a:txBody>
                  <a:tcPr/>
                </a:tc>
                <a:tc>
                  <a:txBody>
                    <a:bodyPr/>
                    <a:lstStyle/>
                    <a:p>
                      <a:r>
                        <a:rPr lang="es-ES" sz="3200" b="1" dirty="0"/>
                        <a:t>DATETIMEOFFSET</a:t>
                      </a:r>
                    </a:p>
                  </a:txBody>
                  <a:tcPr/>
                </a:tc>
                <a:tc>
                  <a:txBody>
                    <a:bodyPr/>
                    <a:lstStyle/>
                    <a:p>
                      <a:r>
                        <a:rPr lang="es-ES" dirty="0"/>
                        <a:t>Última fecha en la que el registro se ha modificado.</a:t>
                      </a:r>
                    </a:p>
                  </a:txBody>
                  <a:tcPr/>
                </a:tc>
                <a:extLst>
                  <a:ext uri="{0D108BD9-81ED-4DB2-BD59-A6C34878D82A}">
                    <a16:rowId xmlns:a16="http://schemas.microsoft.com/office/drawing/2014/main" val="531140515"/>
                  </a:ext>
                </a:extLst>
              </a:tr>
              <a:tr h="626965">
                <a:tc>
                  <a:txBody>
                    <a:bodyPr/>
                    <a:lstStyle/>
                    <a:p>
                      <a:r>
                        <a:rPr lang="es-ES" sz="3200" b="1" dirty="0" err="1"/>
                        <a:t>Version</a:t>
                      </a:r>
                      <a:endParaRPr lang="es-ES" sz="3200" b="1" dirty="0"/>
                    </a:p>
                  </a:txBody>
                  <a:tcPr/>
                </a:tc>
                <a:tc>
                  <a:txBody>
                    <a:bodyPr/>
                    <a:lstStyle/>
                    <a:p>
                      <a:r>
                        <a:rPr lang="es-ES" sz="3200" b="1" dirty="0"/>
                        <a:t>TIMESTAMP</a:t>
                      </a:r>
                    </a:p>
                  </a:txBody>
                  <a:tcPr/>
                </a:tc>
                <a:tc>
                  <a:txBody>
                    <a:bodyPr/>
                    <a:lstStyle/>
                    <a:p>
                      <a:r>
                        <a:rPr lang="es-ES" dirty="0"/>
                        <a:t>Versión del registro. Utilizado en procesos de sincronización.</a:t>
                      </a:r>
                    </a:p>
                  </a:txBody>
                  <a:tcPr/>
                </a:tc>
                <a:extLst>
                  <a:ext uri="{0D108BD9-81ED-4DB2-BD59-A6C34878D82A}">
                    <a16:rowId xmlns:a16="http://schemas.microsoft.com/office/drawing/2014/main" val="3774321174"/>
                  </a:ext>
                </a:extLst>
              </a:tr>
              <a:tr h="626965">
                <a:tc>
                  <a:txBody>
                    <a:bodyPr/>
                    <a:lstStyle/>
                    <a:p>
                      <a:r>
                        <a:rPr lang="es-ES" sz="3200" b="1" dirty="0" err="1"/>
                        <a:t>deleted</a:t>
                      </a:r>
                      <a:endParaRPr lang="es-ES" sz="3200" b="1" dirty="0"/>
                    </a:p>
                  </a:txBody>
                  <a:tcPr/>
                </a:tc>
                <a:tc>
                  <a:txBody>
                    <a:bodyPr/>
                    <a:lstStyle/>
                    <a:p>
                      <a:r>
                        <a:rPr lang="es-ES" sz="3200" b="1" dirty="0"/>
                        <a:t>BIT</a:t>
                      </a:r>
                    </a:p>
                  </a:txBody>
                  <a:tcPr/>
                </a:tc>
                <a:tc>
                  <a:txBody>
                    <a:bodyPr/>
                    <a:lstStyle/>
                    <a:p>
                      <a:r>
                        <a:rPr lang="es-ES" dirty="0"/>
                        <a:t>Establece si el registro ha sido eliminado. Utilizado en procesos de sincronización.</a:t>
                      </a:r>
                    </a:p>
                  </a:txBody>
                  <a:tcPr/>
                </a:tc>
                <a:extLst>
                  <a:ext uri="{0D108BD9-81ED-4DB2-BD59-A6C34878D82A}">
                    <a16:rowId xmlns:a16="http://schemas.microsoft.com/office/drawing/2014/main" val="3471805382"/>
                  </a:ext>
                </a:extLst>
              </a:tr>
            </a:tbl>
          </a:graphicData>
        </a:graphic>
      </p:graphicFrame>
    </p:spTree>
    <p:extLst>
      <p:ext uri="{BB962C8B-B14F-4D97-AF65-F5344CB8AC3E}">
        <p14:creationId xmlns:p14="http://schemas.microsoft.com/office/powerpoint/2010/main" val="405387883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474524" cy="1018890"/>
          </a:xfrm>
        </p:spPr>
        <p:txBody>
          <a:bodyPr/>
          <a:lstStyle/>
          <a:p>
            <a:r>
              <a:rPr lang="en-US" sz="4400" b="1" dirty="0" err="1">
                <a:solidFill>
                  <a:srgbClr val="00BCF2"/>
                </a:solidFill>
              </a:rPr>
              <a:t>Añadiendo</a:t>
            </a:r>
            <a:r>
              <a:rPr lang="en-US" sz="4400" b="1" dirty="0">
                <a:solidFill>
                  <a:srgbClr val="00BCF2"/>
                </a:solidFill>
              </a:rPr>
              <a:t> </a:t>
            </a:r>
            <a:r>
              <a:rPr lang="en-US" sz="4400" b="1" dirty="0" err="1">
                <a:solidFill>
                  <a:srgbClr val="00BCF2"/>
                </a:solidFill>
              </a:rPr>
              <a:t>nuevas</a:t>
            </a:r>
            <a:r>
              <a:rPr lang="en-US" sz="4400" b="1" dirty="0">
                <a:solidFill>
                  <a:srgbClr val="00BCF2"/>
                </a:solidFill>
              </a:rPr>
              <a:t> </a:t>
            </a:r>
            <a:r>
              <a:rPr lang="en-US" sz="4400" b="1" dirty="0" err="1">
                <a:solidFill>
                  <a:srgbClr val="00BCF2"/>
                </a:solidFill>
              </a:rPr>
              <a:t>columnas</a:t>
            </a:r>
            <a:endParaRPr lang="en-US" sz="4400" dirty="0">
              <a:solidFill>
                <a:srgbClr val="00BCF2"/>
              </a:solidFill>
            </a:endParaRPr>
          </a:p>
        </p:txBody>
      </p:sp>
      <p:sp>
        <p:nvSpPr>
          <p:cNvPr id="12" name="Text Placeholder 2"/>
          <p:cNvSpPr txBox="1">
            <a:spLocks/>
          </p:cNvSpPr>
          <p:nvPr/>
        </p:nvSpPr>
        <p:spPr>
          <a:xfrm>
            <a:off x="269241" y="1308847"/>
            <a:ext cx="11474524" cy="491265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Se </a:t>
            </a:r>
            <a:r>
              <a:rPr lang="en-US" sz="2800" dirty="0" err="1"/>
              <a:t>puede</a:t>
            </a:r>
            <a:r>
              <a:rPr lang="en-US" sz="2800" dirty="0"/>
              <a:t> </a:t>
            </a:r>
            <a:r>
              <a:rPr lang="en-US" sz="2800" dirty="0" err="1"/>
              <a:t>modificar</a:t>
            </a:r>
            <a:r>
              <a:rPr lang="en-US" sz="2800" dirty="0"/>
              <a:t> el </a:t>
            </a:r>
            <a:r>
              <a:rPr lang="en-US" sz="2800" dirty="0" err="1"/>
              <a:t>esquema</a:t>
            </a:r>
            <a:r>
              <a:rPr lang="en-US" sz="2800" dirty="0"/>
              <a:t> de la table </a:t>
            </a:r>
            <a:r>
              <a:rPr lang="en-US" sz="2800" dirty="0" err="1"/>
              <a:t>pulsando</a:t>
            </a:r>
            <a:r>
              <a:rPr lang="en-US" sz="2800" dirty="0"/>
              <a:t> el </a:t>
            </a:r>
            <a:r>
              <a:rPr lang="en-US" sz="2800" dirty="0" err="1"/>
              <a:t>botón</a:t>
            </a:r>
            <a:endParaRPr lang="en-US" sz="2800" dirty="0"/>
          </a:p>
          <a:p>
            <a:pPr marL="0" indent="0">
              <a:buNone/>
            </a:pPr>
            <a:r>
              <a:rPr lang="en-US" sz="2800" b="1" dirty="0" err="1"/>
              <a:t>Administrar</a:t>
            </a:r>
            <a:r>
              <a:rPr lang="en-US" sz="2800" b="1" dirty="0"/>
              <a:t> </a:t>
            </a:r>
            <a:r>
              <a:rPr lang="en-US" sz="2800" b="1" dirty="0" err="1"/>
              <a:t>esquema</a:t>
            </a:r>
            <a:r>
              <a:rPr lang="en-US" sz="2800" dirty="0"/>
              <a:t>. </a:t>
            </a:r>
          </a:p>
          <a:p>
            <a:pPr marL="0" indent="0">
              <a:buNone/>
            </a:pPr>
            <a:endParaRPr lang="en-US" sz="2400" dirty="0"/>
          </a:p>
          <a:p>
            <a:pPr marL="0" indent="0">
              <a:buNone/>
            </a:pPr>
            <a:endParaRPr lang="en-US" sz="2400" dirty="0"/>
          </a:p>
          <a:p>
            <a:pPr marL="0" indent="0">
              <a:buNone/>
            </a:pPr>
            <a:r>
              <a:rPr lang="en-US" sz="2800" dirty="0"/>
              <a:t>A la hora de </a:t>
            </a:r>
            <a:r>
              <a:rPr lang="en-US" sz="2800" dirty="0" err="1"/>
              <a:t>añadir</a:t>
            </a:r>
            <a:r>
              <a:rPr lang="en-US" sz="2800" dirty="0"/>
              <a:t> </a:t>
            </a:r>
            <a:r>
              <a:rPr lang="en-US" sz="2800" dirty="0" err="1"/>
              <a:t>una</a:t>
            </a:r>
            <a:r>
              <a:rPr lang="en-US" sz="2800" dirty="0"/>
              <a:t> </a:t>
            </a:r>
            <a:r>
              <a:rPr lang="en-US" sz="2800" dirty="0" err="1"/>
              <a:t>nueva</a:t>
            </a:r>
            <a:r>
              <a:rPr lang="en-US" sz="2800" dirty="0"/>
              <a:t> </a:t>
            </a:r>
            <a:r>
              <a:rPr lang="en-US" sz="2800" dirty="0" err="1"/>
              <a:t>columna</a:t>
            </a:r>
            <a:r>
              <a:rPr lang="en-US" sz="2800" dirty="0"/>
              <a:t> se </a:t>
            </a:r>
            <a:r>
              <a:rPr lang="en-US" sz="2800" dirty="0" err="1"/>
              <a:t>debe</a:t>
            </a:r>
            <a:r>
              <a:rPr lang="en-US" sz="2800" dirty="0"/>
              <a:t> </a:t>
            </a:r>
            <a:r>
              <a:rPr lang="en-US" sz="2800" dirty="0" err="1"/>
              <a:t>indicar</a:t>
            </a:r>
            <a:r>
              <a:rPr lang="en-US" sz="2800" dirty="0"/>
              <a:t> un </a:t>
            </a:r>
            <a:r>
              <a:rPr lang="en-US" sz="2800" dirty="0" err="1"/>
              <a:t>nombre</a:t>
            </a:r>
            <a:r>
              <a:rPr lang="en-US" sz="2800" dirty="0"/>
              <a:t> de </a:t>
            </a:r>
            <a:r>
              <a:rPr lang="en-US" sz="2800" dirty="0" err="1"/>
              <a:t>columna</a:t>
            </a:r>
            <a:r>
              <a:rPr lang="en-US" sz="2800" dirty="0"/>
              <a:t> </a:t>
            </a:r>
            <a:r>
              <a:rPr lang="en-US" sz="2800" dirty="0" err="1"/>
              <a:t>único</a:t>
            </a:r>
            <a:r>
              <a:rPr lang="en-US" sz="2800" dirty="0"/>
              <a:t> y </a:t>
            </a:r>
            <a:r>
              <a:rPr lang="en-US" sz="2800" dirty="0" err="1"/>
              <a:t>elegir</a:t>
            </a:r>
            <a:r>
              <a:rPr lang="en-US" sz="2800" dirty="0"/>
              <a:t> el </a:t>
            </a:r>
            <a:r>
              <a:rPr lang="en-US" sz="2800" dirty="0" err="1"/>
              <a:t>tipo</a:t>
            </a:r>
            <a:r>
              <a:rPr lang="en-US" sz="2800" dirty="0"/>
              <a:t>.</a:t>
            </a:r>
          </a:p>
          <a:p>
            <a:pPr marL="0" indent="0">
              <a:buNone/>
            </a:pPr>
            <a:endParaRPr lang="en-US" sz="2800" dirty="0"/>
          </a:p>
        </p:txBody>
      </p:sp>
      <p:pic>
        <p:nvPicPr>
          <p:cNvPr id="3" name="Imagen 2"/>
          <p:cNvPicPr>
            <a:picLocks noChangeAspect="1"/>
          </p:cNvPicPr>
          <p:nvPr/>
        </p:nvPicPr>
        <p:blipFill>
          <a:blip r:embed="rId3"/>
          <a:stretch>
            <a:fillRect/>
          </a:stretch>
        </p:blipFill>
        <p:spPr>
          <a:xfrm>
            <a:off x="1974338" y="2308264"/>
            <a:ext cx="8295832" cy="971275"/>
          </a:xfrm>
          <a:prstGeom prst="rect">
            <a:avLst/>
          </a:prstGeom>
        </p:spPr>
      </p:pic>
      <p:pic>
        <p:nvPicPr>
          <p:cNvPr id="4" name="Imagen 3"/>
          <p:cNvPicPr>
            <a:picLocks noChangeAspect="1"/>
          </p:cNvPicPr>
          <p:nvPr/>
        </p:nvPicPr>
        <p:blipFill>
          <a:blip r:embed="rId4"/>
          <a:stretch>
            <a:fillRect/>
          </a:stretch>
        </p:blipFill>
        <p:spPr>
          <a:xfrm>
            <a:off x="269241" y="4115475"/>
            <a:ext cx="2865368" cy="2545301"/>
          </a:xfrm>
          <a:prstGeom prst="rect">
            <a:avLst/>
          </a:prstGeom>
        </p:spPr>
      </p:pic>
      <p:graphicFrame>
        <p:nvGraphicFramePr>
          <p:cNvPr id="5" name="Tabla 4"/>
          <p:cNvGraphicFramePr>
            <a:graphicFrameLocks noGrp="1"/>
          </p:cNvGraphicFramePr>
          <p:nvPr>
            <p:extLst/>
          </p:nvPr>
        </p:nvGraphicFramePr>
        <p:xfrm>
          <a:off x="3615765" y="4333937"/>
          <a:ext cx="8128000" cy="18799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798641259"/>
                    </a:ext>
                  </a:extLst>
                </a:gridCol>
                <a:gridCol w="4064000">
                  <a:extLst>
                    <a:ext uri="{9D8B030D-6E8A-4147-A177-3AD203B41FA5}">
                      <a16:colId xmlns:a16="http://schemas.microsoft.com/office/drawing/2014/main" val="284903347"/>
                    </a:ext>
                  </a:extLst>
                </a:gridCol>
              </a:tblGrid>
              <a:tr h="370840">
                <a:tc>
                  <a:txBody>
                    <a:bodyPr/>
                    <a:lstStyle/>
                    <a:p>
                      <a:r>
                        <a:rPr lang="es-ES" dirty="0"/>
                        <a:t>Tipo datos</a:t>
                      </a:r>
                    </a:p>
                  </a:txBody>
                  <a:tcPr/>
                </a:tc>
                <a:tc>
                  <a:txBody>
                    <a:bodyPr/>
                    <a:lstStyle/>
                    <a:p>
                      <a:r>
                        <a:rPr lang="es-ES" dirty="0"/>
                        <a:t>Tipo SQL</a:t>
                      </a:r>
                    </a:p>
                  </a:txBody>
                  <a:tcPr/>
                </a:tc>
                <a:extLst>
                  <a:ext uri="{0D108BD9-81ED-4DB2-BD59-A6C34878D82A}">
                    <a16:rowId xmlns:a16="http://schemas.microsoft.com/office/drawing/2014/main" val="395885938"/>
                  </a:ext>
                </a:extLst>
              </a:tr>
              <a:tr h="370840">
                <a:tc>
                  <a:txBody>
                    <a:bodyPr/>
                    <a:lstStyle/>
                    <a:p>
                      <a:r>
                        <a:rPr lang="es-ES" dirty="0" err="1"/>
                        <a:t>String</a:t>
                      </a:r>
                      <a:endParaRPr lang="es-ES" dirty="0"/>
                    </a:p>
                  </a:txBody>
                  <a:tcPr/>
                </a:tc>
                <a:tc>
                  <a:txBody>
                    <a:bodyPr/>
                    <a:lstStyle/>
                    <a:p>
                      <a:r>
                        <a:rPr lang="es-ES" dirty="0" err="1"/>
                        <a:t>nvarchar</a:t>
                      </a:r>
                      <a:r>
                        <a:rPr lang="es-ES" dirty="0"/>
                        <a:t> (</a:t>
                      </a:r>
                      <a:r>
                        <a:rPr lang="es-ES" dirty="0" err="1"/>
                        <a:t>max</a:t>
                      </a:r>
                      <a:r>
                        <a:rPr lang="es-ES" dirty="0"/>
                        <a:t>)</a:t>
                      </a:r>
                    </a:p>
                  </a:txBody>
                  <a:tcPr/>
                </a:tc>
                <a:extLst>
                  <a:ext uri="{0D108BD9-81ED-4DB2-BD59-A6C34878D82A}">
                    <a16:rowId xmlns:a16="http://schemas.microsoft.com/office/drawing/2014/main" val="3275376227"/>
                  </a:ext>
                </a:extLst>
              </a:tr>
              <a:tr h="370840">
                <a:tc>
                  <a:txBody>
                    <a:bodyPr/>
                    <a:lstStyle/>
                    <a:p>
                      <a:r>
                        <a:rPr lang="es-ES" dirty="0" err="1"/>
                        <a:t>Number</a:t>
                      </a:r>
                      <a:endParaRPr lang="es-ES" dirty="0"/>
                    </a:p>
                  </a:txBody>
                  <a:tcPr/>
                </a:tc>
                <a:tc>
                  <a:txBody>
                    <a:bodyPr/>
                    <a:lstStyle/>
                    <a:p>
                      <a:r>
                        <a:rPr lang="es-ES" dirty="0" err="1"/>
                        <a:t>float</a:t>
                      </a:r>
                      <a:r>
                        <a:rPr lang="es-ES" dirty="0"/>
                        <a:t> (53)</a:t>
                      </a:r>
                    </a:p>
                  </a:txBody>
                  <a:tcPr/>
                </a:tc>
                <a:extLst>
                  <a:ext uri="{0D108BD9-81ED-4DB2-BD59-A6C34878D82A}">
                    <a16:rowId xmlns:a16="http://schemas.microsoft.com/office/drawing/2014/main" val="1031685980"/>
                  </a:ext>
                </a:extLst>
              </a:tr>
              <a:tr h="370840">
                <a:tc>
                  <a:txBody>
                    <a:bodyPr/>
                    <a:lstStyle/>
                    <a:p>
                      <a:r>
                        <a:rPr lang="es-ES" dirty="0"/>
                        <a:t>Date</a:t>
                      </a:r>
                    </a:p>
                  </a:txBody>
                  <a:tcPr/>
                </a:tc>
                <a:tc>
                  <a:txBody>
                    <a:bodyPr/>
                    <a:lstStyle/>
                    <a:p>
                      <a:r>
                        <a:rPr lang="es-ES" dirty="0" err="1"/>
                        <a:t>datetimeoffset</a:t>
                      </a:r>
                      <a:r>
                        <a:rPr lang="es-ES" dirty="0"/>
                        <a:t> (7)</a:t>
                      </a:r>
                    </a:p>
                  </a:txBody>
                  <a:tcPr/>
                </a:tc>
                <a:extLst>
                  <a:ext uri="{0D108BD9-81ED-4DB2-BD59-A6C34878D82A}">
                    <a16:rowId xmlns:a16="http://schemas.microsoft.com/office/drawing/2014/main" val="3041201364"/>
                  </a:ext>
                </a:extLst>
              </a:tr>
              <a:tr h="370840">
                <a:tc>
                  <a:txBody>
                    <a:bodyPr/>
                    <a:lstStyle/>
                    <a:p>
                      <a:r>
                        <a:rPr lang="es-ES" dirty="0" err="1"/>
                        <a:t>Boolean</a:t>
                      </a:r>
                      <a:endParaRPr lang="es-ES" dirty="0"/>
                    </a:p>
                  </a:txBody>
                  <a:tcPr/>
                </a:tc>
                <a:tc>
                  <a:txBody>
                    <a:bodyPr/>
                    <a:lstStyle/>
                    <a:p>
                      <a:r>
                        <a:rPr lang="es-ES" dirty="0"/>
                        <a:t>bit</a:t>
                      </a:r>
                    </a:p>
                  </a:txBody>
                  <a:tcPr/>
                </a:tc>
                <a:extLst>
                  <a:ext uri="{0D108BD9-81ED-4DB2-BD59-A6C34878D82A}">
                    <a16:rowId xmlns:a16="http://schemas.microsoft.com/office/drawing/2014/main" val="215678979"/>
                  </a:ext>
                </a:extLst>
              </a:tr>
            </a:tbl>
          </a:graphicData>
        </a:graphic>
      </p:graphicFrame>
    </p:spTree>
    <p:extLst>
      <p:ext uri="{BB962C8B-B14F-4D97-AF65-F5344CB8AC3E}">
        <p14:creationId xmlns:p14="http://schemas.microsoft.com/office/powerpoint/2010/main" val="294331514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241" y="289957"/>
            <a:ext cx="11655840" cy="899537"/>
          </a:xfrm>
        </p:spPr>
        <p:txBody>
          <a:bodyPr/>
          <a:lstStyle/>
          <a:p>
            <a:r>
              <a:rPr lang="en-US" sz="4400" b="1" dirty="0" err="1">
                <a:solidFill>
                  <a:srgbClr val="00BCF2"/>
                </a:solidFill>
              </a:rPr>
              <a:t>Accediendo</a:t>
            </a:r>
            <a:r>
              <a:rPr lang="en-US" sz="4400" b="1" dirty="0">
                <a:solidFill>
                  <a:srgbClr val="00BCF2"/>
                </a:solidFill>
              </a:rPr>
              <a:t> a </a:t>
            </a:r>
            <a:r>
              <a:rPr lang="en-US" sz="4400" b="1" dirty="0" err="1">
                <a:solidFill>
                  <a:srgbClr val="00BCF2"/>
                </a:solidFill>
              </a:rPr>
              <a:t>tablas</a:t>
            </a:r>
            <a:r>
              <a:rPr lang="en-US" sz="4400" b="1" dirty="0">
                <a:solidFill>
                  <a:srgbClr val="00BCF2"/>
                </a:solidFill>
              </a:rPr>
              <a:t> </a:t>
            </a:r>
            <a:r>
              <a:rPr lang="en-US" sz="4400" b="1" dirty="0" err="1">
                <a:solidFill>
                  <a:srgbClr val="00BCF2"/>
                </a:solidFill>
              </a:rPr>
              <a:t>desde</a:t>
            </a:r>
            <a:r>
              <a:rPr lang="en-US" sz="4400" b="1" dirty="0">
                <a:solidFill>
                  <a:srgbClr val="00BCF2"/>
                </a:solidFill>
              </a:rPr>
              <a:t> </a:t>
            </a:r>
            <a:r>
              <a:rPr lang="en-US" sz="4400" b="1" dirty="0" err="1">
                <a:solidFill>
                  <a:srgbClr val="00BCF2"/>
                </a:solidFill>
              </a:rPr>
              <a:t>cliente</a:t>
            </a:r>
            <a:endParaRPr lang="en-US" sz="4400" dirty="0">
              <a:solidFill>
                <a:srgbClr val="00BCF2"/>
              </a:solidFill>
            </a:endParaRPr>
          </a:p>
        </p:txBody>
      </p:sp>
      <p:sp>
        <p:nvSpPr>
          <p:cNvPr id="12" name="Text Placeholder 2"/>
          <p:cNvSpPr txBox="1">
            <a:spLocks/>
          </p:cNvSpPr>
          <p:nvPr/>
        </p:nvSpPr>
        <p:spPr>
          <a:xfrm>
            <a:off x="500743" y="1189493"/>
            <a:ext cx="11424338" cy="5534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App service </a:t>
            </a:r>
            <a:r>
              <a:rPr lang="en-US" sz="2800" dirty="0" err="1"/>
              <a:t>expone</a:t>
            </a:r>
            <a:r>
              <a:rPr lang="en-US" sz="2800" dirty="0"/>
              <a:t> un endpoint del </a:t>
            </a:r>
            <a:r>
              <a:rPr lang="en-US" sz="2800" dirty="0" err="1"/>
              <a:t>tipo</a:t>
            </a:r>
            <a:r>
              <a:rPr lang="en-US" sz="2800" dirty="0"/>
              <a:t> </a:t>
            </a:r>
            <a:r>
              <a:rPr lang="en-US" sz="2800" b="1" dirty="0"/>
              <a:t>/tables/&lt;</a:t>
            </a:r>
            <a:r>
              <a:rPr lang="en-US" sz="2800" b="1" dirty="0" err="1"/>
              <a:t>tablename</a:t>
            </a:r>
            <a:r>
              <a:rPr lang="en-US" sz="2800" b="1" dirty="0"/>
              <a:t>&gt; </a:t>
            </a:r>
            <a:r>
              <a:rPr lang="en-US" sz="2800" dirty="0"/>
              <a:t>para </a:t>
            </a:r>
            <a:r>
              <a:rPr lang="en-US" sz="2800" dirty="0" err="1"/>
              <a:t>permitir</a:t>
            </a:r>
            <a:r>
              <a:rPr lang="en-US" sz="2800" dirty="0"/>
              <a:t> a </a:t>
            </a:r>
            <a:r>
              <a:rPr lang="en-US" sz="2800" dirty="0" err="1"/>
              <a:t>aplicaciones</a:t>
            </a:r>
            <a:r>
              <a:rPr lang="en-US" sz="2800" dirty="0"/>
              <a:t> </a:t>
            </a:r>
            <a:r>
              <a:rPr lang="en-US" sz="2800" dirty="0" err="1"/>
              <a:t>cliente</a:t>
            </a:r>
            <a:r>
              <a:rPr lang="en-US" sz="2800" dirty="0"/>
              <a:t> </a:t>
            </a:r>
            <a:r>
              <a:rPr lang="en-US" sz="2800" dirty="0" err="1"/>
              <a:t>realizar</a:t>
            </a:r>
            <a:r>
              <a:rPr lang="en-US" sz="2800" dirty="0"/>
              <a:t> </a:t>
            </a:r>
            <a:r>
              <a:rPr lang="en-US" sz="2800" dirty="0" err="1"/>
              <a:t>consultas</a:t>
            </a:r>
            <a:r>
              <a:rPr lang="en-US" sz="2800" dirty="0"/>
              <a:t> y </a:t>
            </a:r>
            <a:r>
              <a:rPr lang="en-US" sz="2800" dirty="0" err="1"/>
              <a:t>operaciones</a:t>
            </a:r>
            <a:r>
              <a:rPr lang="en-US" sz="2800" dirty="0"/>
              <a:t> con la base de </a:t>
            </a:r>
            <a:r>
              <a:rPr lang="en-US" sz="2800" dirty="0" err="1"/>
              <a:t>datos</a:t>
            </a:r>
            <a:r>
              <a:rPr lang="en-US" sz="2800" dirty="0"/>
              <a:t> </a:t>
            </a:r>
            <a:r>
              <a:rPr lang="en-US" sz="2800" dirty="0" err="1"/>
              <a:t>utilizando</a:t>
            </a:r>
            <a:r>
              <a:rPr lang="en-US" sz="2800" dirty="0"/>
              <a:t> HTTP.</a:t>
            </a:r>
          </a:p>
          <a:p>
            <a:pPr marL="0" indent="0">
              <a:buNone/>
            </a:pPr>
            <a:endParaRPr lang="en-US" sz="2800" dirty="0"/>
          </a:p>
          <a:p>
            <a:pPr marL="0" indent="0">
              <a:buNone/>
            </a:pPr>
            <a:r>
              <a:rPr lang="en-US" sz="2800" dirty="0"/>
              <a:t>Se </a:t>
            </a:r>
            <a:r>
              <a:rPr lang="en-US" sz="2800" dirty="0" err="1"/>
              <a:t>pueden</a:t>
            </a:r>
            <a:r>
              <a:rPr lang="en-US" sz="2800" dirty="0"/>
              <a:t> </a:t>
            </a:r>
            <a:r>
              <a:rPr lang="en-US" sz="2800" dirty="0" err="1"/>
              <a:t>hacer</a:t>
            </a:r>
            <a:r>
              <a:rPr lang="en-US" sz="2800" dirty="0"/>
              <a:t> </a:t>
            </a:r>
            <a:r>
              <a:rPr lang="en-US" sz="2800" dirty="0" err="1"/>
              <a:t>pruebas</a:t>
            </a:r>
            <a:r>
              <a:rPr lang="en-US" sz="2800" dirty="0"/>
              <a:t> e </a:t>
            </a:r>
            <a:r>
              <a:rPr lang="en-US" sz="2800" dirty="0" err="1"/>
              <a:t>interacciones</a:t>
            </a:r>
            <a:r>
              <a:rPr lang="en-US" sz="2800" dirty="0"/>
              <a:t> </a:t>
            </a:r>
            <a:r>
              <a:rPr lang="en-US" sz="2800" dirty="0" err="1"/>
              <a:t>utilizando</a:t>
            </a:r>
            <a:r>
              <a:rPr lang="en-US" sz="2800" dirty="0"/>
              <a:t> REST para </a:t>
            </a:r>
            <a:r>
              <a:rPr lang="en-US" sz="2800" dirty="0" err="1"/>
              <a:t>hacer</a:t>
            </a:r>
            <a:r>
              <a:rPr lang="en-US" sz="2800" dirty="0"/>
              <a:t> </a:t>
            </a:r>
            <a:r>
              <a:rPr lang="en-US" sz="2800" dirty="0" err="1"/>
              <a:t>pruebas</a:t>
            </a:r>
            <a:r>
              <a:rPr lang="en-US" sz="2800" dirty="0"/>
              <a:t> con el endpoint. </a:t>
            </a:r>
            <a:r>
              <a:rPr lang="en-US" sz="2800" dirty="0" err="1"/>
              <a:t>Es</a:t>
            </a:r>
            <a:r>
              <a:rPr lang="en-US" sz="2800" dirty="0"/>
              <a:t> </a:t>
            </a:r>
            <a:r>
              <a:rPr lang="en-US" sz="2800" dirty="0" err="1"/>
              <a:t>necesario</a:t>
            </a:r>
            <a:r>
              <a:rPr lang="en-US" sz="2800" dirty="0"/>
              <a:t> </a:t>
            </a:r>
            <a:r>
              <a:rPr lang="en-US" sz="2800" dirty="0" err="1"/>
              <a:t>añadir</a:t>
            </a:r>
            <a:r>
              <a:rPr lang="en-US" sz="2800" dirty="0"/>
              <a:t> la </a:t>
            </a:r>
            <a:r>
              <a:rPr lang="en-US" sz="2800" dirty="0" err="1"/>
              <a:t>cabecera</a:t>
            </a:r>
            <a:r>
              <a:rPr lang="en-US" sz="2800" dirty="0"/>
              <a:t> </a:t>
            </a:r>
            <a:r>
              <a:rPr lang="en-US" sz="2800" b="1" dirty="0"/>
              <a:t>ZUMO-API-VERSION: 2.0.0</a:t>
            </a:r>
          </a:p>
          <a:p>
            <a:pPr marL="0" indent="0">
              <a:buNone/>
            </a:pPr>
            <a:endParaRPr lang="en-US" sz="2800" b="1" dirty="0"/>
          </a:p>
          <a:p>
            <a:pPr marL="0" indent="0">
              <a:buNone/>
            </a:pPr>
            <a:r>
              <a:rPr lang="en-US" sz="2800" dirty="0"/>
              <a:t>Para </a:t>
            </a:r>
            <a:r>
              <a:rPr lang="en-US" sz="2800" dirty="0" err="1"/>
              <a:t>realizar</a:t>
            </a:r>
            <a:r>
              <a:rPr lang="en-US" sz="2800" dirty="0"/>
              <a:t> </a:t>
            </a:r>
            <a:r>
              <a:rPr lang="en-US" sz="2800" dirty="0" err="1"/>
              <a:t>pruebas</a:t>
            </a:r>
            <a:r>
              <a:rPr lang="en-US" sz="2800" dirty="0"/>
              <a:t> con el </a:t>
            </a:r>
            <a:r>
              <a:rPr lang="en-US" sz="2800" dirty="0" err="1"/>
              <a:t>servicio</a:t>
            </a:r>
            <a:r>
              <a:rPr lang="en-US" sz="2800" dirty="0"/>
              <a:t> </a:t>
            </a:r>
            <a:r>
              <a:rPr lang="en-US" sz="2800" dirty="0" err="1"/>
              <a:t>herramientas</a:t>
            </a:r>
            <a:r>
              <a:rPr lang="en-US" sz="2800" dirty="0"/>
              <a:t> </a:t>
            </a:r>
            <a:r>
              <a:rPr lang="en-US" sz="2800" dirty="0" err="1"/>
              <a:t>como</a:t>
            </a:r>
            <a:r>
              <a:rPr lang="en-US" sz="2800" dirty="0"/>
              <a:t> </a:t>
            </a:r>
            <a:r>
              <a:rPr lang="en-US" sz="2800" b="1" dirty="0"/>
              <a:t>Postman</a:t>
            </a:r>
            <a:r>
              <a:rPr lang="en-US" sz="2800" dirty="0"/>
              <a:t> o </a:t>
            </a:r>
            <a:r>
              <a:rPr lang="en-US" sz="2800" b="1" dirty="0"/>
              <a:t>Fiddler</a:t>
            </a:r>
            <a:r>
              <a:rPr lang="en-US" sz="2800" dirty="0"/>
              <a:t> son </a:t>
            </a:r>
            <a:r>
              <a:rPr lang="en-US" sz="2800" dirty="0" err="1"/>
              <a:t>buenas</a:t>
            </a:r>
            <a:r>
              <a:rPr lang="en-US" sz="2800" dirty="0"/>
              <a:t> </a:t>
            </a:r>
            <a:r>
              <a:rPr lang="en-US" sz="2800" dirty="0" err="1"/>
              <a:t>opciones</a:t>
            </a:r>
            <a:r>
              <a:rPr lang="en-US" sz="2800" dirty="0"/>
              <a:t>.</a:t>
            </a:r>
          </a:p>
        </p:txBody>
      </p:sp>
      <p:pic>
        <p:nvPicPr>
          <p:cNvPr id="1026" name="Picture 2" descr="Resultado de imagen de postma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7705" y="5536266"/>
            <a:ext cx="1057835" cy="10578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fiddler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7042" y="5455584"/>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591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Introducción</a:t>
            </a:r>
            <a:r>
              <a:rPr lang="en-US" dirty="0"/>
              <a:t> a Xamarin</a:t>
            </a:r>
          </a:p>
        </p:txBody>
      </p:sp>
    </p:spTree>
    <p:extLst>
      <p:ext uri="{BB962C8B-B14F-4D97-AF65-F5344CB8AC3E}">
        <p14:creationId xmlns:p14="http://schemas.microsoft.com/office/powerpoint/2010/main" val="29895052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5294" dirty="0"/>
              <a:t>DEMO: Azure</a:t>
            </a:r>
          </a:p>
        </p:txBody>
      </p:sp>
      <p:sp>
        <p:nvSpPr>
          <p:cNvPr id="5" name="Marcador de texto 4"/>
          <p:cNvSpPr>
            <a:spLocks noGrp="1"/>
          </p:cNvSpPr>
          <p:nvPr>
            <p:ph type="subTitle" idx="1"/>
          </p:nvPr>
        </p:nvSpPr>
        <p:spPr/>
        <p:txBody>
          <a:bodyPr/>
          <a:lstStyle/>
          <a:p>
            <a:r>
              <a:rPr lang="es-ES" dirty="0"/>
              <a:t>Azure Mobile Apps</a:t>
            </a:r>
          </a:p>
        </p:txBody>
      </p:sp>
    </p:spTree>
    <p:extLst>
      <p:ext uri="{BB962C8B-B14F-4D97-AF65-F5344CB8AC3E}">
        <p14:creationId xmlns:p14="http://schemas.microsoft.com/office/powerpoint/2010/main" val="413152429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t>Gracias a todos!</a:t>
            </a:r>
          </a:p>
        </p:txBody>
      </p:sp>
      <p:sp>
        <p:nvSpPr>
          <p:cNvPr id="3" name="Text Placeholder 2"/>
          <p:cNvSpPr>
            <a:spLocks noGrp="1"/>
          </p:cNvSpPr>
          <p:nvPr>
            <p:ph type="subTitle" idx="1"/>
          </p:nvPr>
        </p:nvSpPr>
        <p:spPr/>
        <p:txBody>
          <a:bodyPr/>
          <a:lstStyle/>
          <a:p>
            <a:r>
              <a:rPr lang="es-ES" dirty="0"/>
              <a:t>Hasta la próxima!</a:t>
            </a:r>
          </a:p>
        </p:txBody>
      </p:sp>
    </p:spTree>
    <p:extLst>
      <p:ext uri="{BB962C8B-B14F-4D97-AF65-F5344CB8AC3E}">
        <p14:creationId xmlns:p14="http://schemas.microsoft.com/office/powerpoint/2010/main" val="25447524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0378" y="497180"/>
            <a:ext cx="10971244" cy="1142838"/>
          </a:xfrm>
        </p:spPr>
        <p:txBody>
          <a:bodyPr/>
          <a:lstStyle/>
          <a:p>
            <a:pPr algn="ctr"/>
            <a:r>
              <a:rPr lang="en-US" sz="3200" dirty="0"/>
              <a:t>Xamarin – </a:t>
            </a:r>
            <a:r>
              <a:rPr lang="en-US" sz="3200" dirty="0" err="1"/>
              <a:t>Solución</a:t>
            </a:r>
            <a:r>
              <a:rPr lang="en-US" sz="3200" dirty="0"/>
              <a:t> </a:t>
            </a:r>
            <a:r>
              <a:rPr lang="en-US" sz="3200" dirty="0" err="1"/>
              <a:t>completa</a:t>
            </a:r>
            <a:r>
              <a:rPr lang="en-US" sz="3200" dirty="0"/>
              <a:t> para el Desarrollo </a:t>
            </a:r>
            <a:r>
              <a:rPr lang="en-US" sz="3200" dirty="0" err="1"/>
              <a:t>móvil</a:t>
            </a:r>
            <a:endParaRPr lang="en-US" sz="32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1609" y="2993845"/>
            <a:ext cx="18285407" cy="228568"/>
          </a:xfrm>
          <a:prstGeom prst="rect">
            <a:avLst/>
          </a:prstGeom>
        </p:spPr>
      </p:pic>
      <p:pic>
        <p:nvPicPr>
          <p:cNvPr id="7" name="Picture 6"/>
          <p:cNvPicPr>
            <a:picLocks noChangeAspect="1"/>
          </p:cNvPicPr>
          <p:nvPr/>
        </p:nvPicPr>
        <p:blipFill>
          <a:blip r:embed="rId4"/>
          <a:stretch>
            <a:fillRect/>
          </a:stretch>
        </p:blipFill>
        <p:spPr>
          <a:xfrm>
            <a:off x="2296264" y="2316931"/>
            <a:ext cx="2587880" cy="2635089"/>
          </a:xfrm>
          <a:prstGeom prst="rect">
            <a:avLst/>
          </a:prstGeom>
        </p:spPr>
      </p:pic>
      <p:pic>
        <p:nvPicPr>
          <p:cNvPr id="8" name="Picture 7"/>
          <p:cNvPicPr>
            <a:picLocks noChangeAspect="1"/>
          </p:cNvPicPr>
          <p:nvPr/>
        </p:nvPicPr>
        <p:blipFill>
          <a:blip r:embed="rId5"/>
          <a:stretch>
            <a:fillRect/>
          </a:stretch>
        </p:blipFill>
        <p:spPr>
          <a:xfrm>
            <a:off x="4808569" y="2316931"/>
            <a:ext cx="2583589" cy="2635089"/>
          </a:xfrm>
          <a:prstGeom prst="rect">
            <a:avLst/>
          </a:prstGeom>
        </p:spPr>
      </p:pic>
      <p:pic>
        <p:nvPicPr>
          <p:cNvPr id="9" name="Picture 8"/>
          <p:cNvPicPr>
            <a:picLocks noChangeAspect="1"/>
          </p:cNvPicPr>
          <p:nvPr/>
        </p:nvPicPr>
        <p:blipFill>
          <a:blip r:embed="rId6"/>
          <a:stretch>
            <a:fillRect/>
          </a:stretch>
        </p:blipFill>
        <p:spPr>
          <a:xfrm>
            <a:off x="-216043" y="2316931"/>
            <a:ext cx="2587880" cy="2635089"/>
          </a:xfrm>
          <a:prstGeom prst="rect">
            <a:avLst/>
          </a:prstGeom>
        </p:spPr>
      </p:pic>
      <p:pic>
        <p:nvPicPr>
          <p:cNvPr id="10" name="Picture 9"/>
          <p:cNvPicPr>
            <a:picLocks noChangeAspect="1"/>
          </p:cNvPicPr>
          <p:nvPr/>
        </p:nvPicPr>
        <p:blipFill>
          <a:blip r:embed="rId7"/>
          <a:stretch>
            <a:fillRect/>
          </a:stretch>
        </p:blipFill>
        <p:spPr>
          <a:xfrm>
            <a:off x="9828894" y="2316931"/>
            <a:ext cx="2587880" cy="2635089"/>
          </a:xfrm>
          <a:prstGeom prst="rect">
            <a:avLst/>
          </a:prstGeom>
        </p:spPr>
      </p:pic>
      <p:pic>
        <p:nvPicPr>
          <p:cNvPr id="11" name="Picture 10"/>
          <p:cNvPicPr>
            <a:picLocks noChangeAspect="1"/>
          </p:cNvPicPr>
          <p:nvPr/>
        </p:nvPicPr>
        <p:blipFill>
          <a:blip r:embed="rId8"/>
          <a:stretch>
            <a:fillRect/>
          </a:stretch>
        </p:blipFill>
        <p:spPr>
          <a:xfrm>
            <a:off x="7316586" y="2316931"/>
            <a:ext cx="2587880" cy="2635089"/>
          </a:xfrm>
          <a:prstGeom prst="rect">
            <a:avLst/>
          </a:prstGeom>
        </p:spPr>
      </p:pic>
      <p:sp>
        <p:nvSpPr>
          <p:cNvPr id="12" name="Rectangle 11"/>
          <p:cNvSpPr/>
          <p:nvPr/>
        </p:nvSpPr>
        <p:spPr bwMode="auto">
          <a:xfrm>
            <a:off x="1" y="3899326"/>
            <a:ext cx="12192000" cy="148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80184" y="4226854"/>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Develop</a:t>
            </a:r>
          </a:p>
        </p:txBody>
      </p:sp>
      <p:sp>
        <p:nvSpPr>
          <p:cNvPr id="14" name="TextBox 13"/>
          <p:cNvSpPr txBox="1"/>
          <p:nvPr/>
        </p:nvSpPr>
        <p:spPr>
          <a:xfrm>
            <a:off x="2592490"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Testear</a:t>
            </a:r>
            <a:endParaRPr lang="en-US" sz="2400" dirty="0">
              <a:gradFill>
                <a:gsLst>
                  <a:gs pos="2917">
                    <a:schemeClr val="tx1"/>
                  </a:gs>
                  <a:gs pos="30000">
                    <a:schemeClr val="tx1"/>
                  </a:gs>
                </a:gsLst>
                <a:lin ang="5400000" scaled="0"/>
              </a:gradFill>
            </a:endParaRPr>
          </a:p>
        </p:txBody>
      </p:sp>
      <p:sp>
        <p:nvSpPr>
          <p:cNvPr id="15" name="TextBox 14"/>
          <p:cNvSpPr txBox="1"/>
          <p:nvPr/>
        </p:nvSpPr>
        <p:spPr>
          <a:xfrm>
            <a:off x="5101105" y="4297368"/>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Build</a:t>
            </a:r>
          </a:p>
        </p:txBody>
      </p:sp>
      <p:sp>
        <p:nvSpPr>
          <p:cNvPr id="16" name="TextBox 15"/>
          <p:cNvSpPr txBox="1"/>
          <p:nvPr/>
        </p:nvSpPr>
        <p:spPr>
          <a:xfrm>
            <a:off x="7617002" y="4324245"/>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Distribuir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10129310" y="4297369"/>
            <a:ext cx="1987048" cy="627827"/>
          </a:xfrm>
          <a:prstGeom prst="rect">
            <a:avLst/>
          </a:prstGeom>
          <a:noFill/>
        </p:spPr>
        <p:txBody>
          <a:bodyPr wrap="square" lIns="182854" tIns="146284" rIns="182854" bIns="14628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Monitorear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704"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823" y="2535501"/>
            <a:ext cx="2117353"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877"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8018" y="2535501"/>
            <a:ext cx="2108332"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826" y="2535500"/>
            <a:ext cx="2117353"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520" y="2535501"/>
            <a:ext cx="2112799" cy="80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0067" y="290404"/>
            <a:ext cx="11654187" cy="899410"/>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03520" y="2607970"/>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iOS</a:t>
            </a:r>
          </a:p>
        </p:txBody>
      </p:sp>
      <p:sp>
        <p:nvSpPr>
          <p:cNvPr id="22" name="TextBox 21"/>
          <p:cNvSpPr txBox="1"/>
          <p:nvPr/>
        </p:nvSpPr>
        <p:spPr>
          <a:xfrm>
            <a:off x="71925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Windows</a:t>
            </a:r>
          </a:p>
        </p:txBody>
      </p:sp>
      <p:sp>
        <p:nvSpPr>
          <p:cNvPr id="23" name="TextBox 22"/>
          <p:cNvSpPr txBox="1"/>
          <p:nvPr/>
        </p:nvSpPr>
        <p:spPr>
          <a:xfrm>
            <a:off x="5048016" y="2620418"/>
            <a:ext cx="2103779" cy="621514"/>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157" dirty="0">
                <a:solidFill>
                  <a:schemeClr val="bg1"/>
                </a:solidFill>
              </a:rPr>
              <a:t>Android</a:t>
            </a:r>
          </a:p>
        </p:txBody>
      </p:sp>
      <p:sp>
        <p:nvSpPr>
          <p:cNvPr id="24" name="TextBox 23"/>
          <p:cNvSpPr txBox="1"/>
          <p:nvPr/>
        </p:nvSpPr>
        <p:spPr>
          <a:xfrm>
            <a:off x="2906400"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Objective-C</a:t>
            </a:r>
          </a:p>
          <a:p>
            <a:pPr algn="ctr" defTabSz="913949"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398"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C#</a:t>
            </a:r>
          </a:p>
          <a:p>
            <a:pPr algn="ctr" defTabSz="913949"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897" y="3917321"/>
            <a:ext cx="2103779" cy="893068"/>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961" dirty="0">
                <a:solidFill>
                  <a:schemeClr val="bg1"/>
                </a:solidFill>
              </a:rPr>
              <a:t>Java</a:t>
            </a:r>
          </a:p>
          <a:p>
            <a:pPr algn="ctr" defTabSz="913949" fontAlgn="base">
              <a:spcBef>
                <a:spcPct val="0"/>
              </a:spcBef>
              <a:spcAft>
                <a:spcPct val="0"/>
              </a:spcAft>
            </a:pPr>
            <a:r>
              <a:rPr lang="en-US" sz="1961" dirty="0">
                <a:solidFill>
                  <a:schemeClr val="bg1"/>
                </a:solidFill>
                <a:latin typeface="+mj-lt"/>
              </a:rPr>
              <a:t>Android Studio</a:t>
            </a:r>
          </a:p>
        </p:txBody>
      </p:sp>
      <p:sp>
        <p:nvSpPr>
          <p:cNvPr id="28" name="TextBox 27"/>
          <p:cNvSpPr txBox="1"/>
          <p:nvPr/>
        </p:nvSpPr>
        <p:spPr>
          <a:xfrm>
            <a:off x="419448" y="5640540"/>
            <a:ext cx="11353105" cy="1013759"/>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a:t>No se </a:t>
            </a:r>
            <a:r>
              <a:rPr lang="en-US" sz="2353" dirty="0" err="1"/>
              <a:t>comparte</a:t>
            </a:r>
            <a:r>
              <a:rPr lang="en-US" sz="2353" dirty="0"/>
              <a:t> </a:t>
            </a:r>
            <a:r>
              <a:rPr lang="en-US" sz="2353" dirty="0" err="1"/>
              <a:t>código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lenguajes</a:t>
            </a:r>
            <a:r>
              <a:rPr lang="en-US" sz="2353" dirty="0"/>
              <a:t> &amp; </a:t>
            </a:r>
            <a:r>
              <a:rPr lang="en-US" sz="2353" dirty="0" err="1"/>
              <a:t>entornos</a:t>
            </a:r>
            <a:r>
              <a:rPr lang="en-US" sz="2353" dirty="0"/>
              <a:t> de </a:t>
            </a:r>
            <a:r>
              <a:rPr lang="en-US" sz="2353" dirty="0" err="1"/>
              <a:t>desarrollo</a:t>
            </a:r>
            <a:r>
              <a:rPr lang="en-US" sz="2353" dirty="0"/>
              <a:t> </a:t>
            </a:r>
            <a:r>
              <a:rPr lang="en-US" sz="2353" dirty="0">
                <a:solidFill>
                  <a:schemeClr val="bg2">
                    <a:lumMod val="50000"/>
                  </a:schemeClr>
                </a:solidFill>
              </a:rPr>
              <a:t>•</a:t>
            </a:r>
            <a:r>
              <a:rPr lang="en-US" sz="2353" dirty="0"/>
              <a:t> </a:t>
            </a:r>
            <a:r>
              <a:rPr lang="en-US" sz="2353" dirty="0" err="1"/>
              <a:t>Diferentes</a:t>
            </a:r>
            <a:r>
              <a:rPr lang="en-US" sz="2353" dirty="0"/>
              <a:t> </a:t>
            </a:r>
            <a:r>
              <a:rPr lang="en-US" sz="2353" dirty="0" err="1"/>
              <a:t>equipos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75" y="96673"/>
            <a:ext cx="231854" cy="10730674"/>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46" name="Group 45"/>
          <p:cNvGrpSpPr/>
          <p:nvPr/>
        </p:nvGrpSpPr>
        <p:grpSpPr>
          <a:xfrm>
            <a:off x="3568172" y="1563876"/>
            <a:ext cx="787210" cy="787210"/>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223" y="1560929"/>
            <a:ext cx="787210" cy="787210"/>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050" y="1573377"/>
            <a:ext cx="787210" cy="787210"/>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4"/>
            <a:ext cx="11654187" cy="899410"/>
          </a:xfrm>
        </p:spPr>
        <p:txBody>
          <a:bodyPr/>
          <a:lstStyle/>
          <a:p>
            <a:pPr algn="ctr"/>
            <a:r>
              <a:rPr lang="en-US" sz="5866" dirty="0"/>
              <a:t>Escribe </a:t>
            </a:r>
            <a:r>
              <a:rPr lang="en-US" sz="5866" dirty="0" err="1"/>
              <a:t>una</a:t>
            </a:r>
            <a:r>
              <a:rPr lang="en-US" sz="5866" dirty="0"/>
              <a:t> </a:t>
            </a:r>
            <a:r>
              <a:rPr lang="en-US" sz="5866" dirty="0" err="1"/>
              <a:t>vez</a:t>
            </a:r>
            <a:r>
              <a:rPr lang="en-US" sz="5866" dirty="0"/>
              <a:t>, </a:t>
            </a:r>
            <a:r>
              <a:rPr lang="en-US" sz="5866" dirty="0" err="1"/>
              <a:t>corre</a:t>
            </a:r>
            <a:r>
              <a:rPr lang="en-US" sz="5866" dirty="0"/>
              <a:t> </a:t>
            </a:r>
            <a:r>
              <a:rPr lang="en-US" sz="5866" dirty="0" err="1"/>
              <a:t>en</a:t>
            </a:r>
            <a:r>
              <a:rPr lang="en-US" sz="5866" dirty="0"/>
              <a:t> </a:t>
            </a:r>
            <a:r>
              <a:rPr lang="en-US" sz="5866" dirty="0" err="1"/>
              <a:t>todos</a:t>
            </a:r>
            <a:endParaRPr lang="en-US" sz="5866" dirty="0"/>
          </a:p>
        </p:txBody>
      </p:sp>
      <p:cxnSp>
        <p:nvCxnSpPr>
          <p:cNvPr id="12" name="Straight Connector 11"/>
          <p:cNvCxnSpPr/>
          <p:nvPr/>
        </p:nvCxnSpPr>
        <p:spPr>
          <a:xfrm>
            <a:off x="3928993" y="1901252"/>
            <a:ext cx="0" cy="3768492"/>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63" y="922170"/>
            <a:ext cx="224075" cy="908746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grpSp>
        <p:nvGrpSpPr>
          <p:cNvPr id="57" name="Group 56"/>
          <p:cNvGrpSpPr/>
          <p:nvPr/>
        </p:nvGrpSpPr>
        <p:grpSpPr>
          <a:xfrm>
            <a:off x="4782676" y="1942952"/>
            <a:ext cx="2626650" cy="262665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1766"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4608" y="2080244"/>
            <a:ext cx="2704737" cy="2281009"/>
          </a:xfrm>
          <a:prstGeom prst="rect">
            <a:avLst/>
          </a:prstGeom>
          <a:noFill/>
        </p:spPr>
        <p:txBody>
          <a:bodyPr wrap="square" lIns="179259" tIns="143407" rIns="179259" bIns="143407" rtlCol="0">
            <a:spAutoFit/>
          </a:bodyPr>
          <a:lstStyle/>
          <a:p>
            <a:pPr algn="r" defTabSz="913949" fontAlgn="base">
              <a:lnSpc>
                <a:spcPct val="110000"/>
              </a:lnSpc>
              <a:spcBef>
                <a:spcPct val="0"/>
              </a:spcBef>
              <a:spcAft>
                <a:spcPct val="0"/>
              </a:spcAft>
            </a:pPr>
            <a:r>
              <a:rPr lang="en-US" sz="2941" dirty="0">
                <a:solidFill>
                  <a:schemeClr val="tx2"/>
                </a:solidFill>
              </a:rPr>
              <a:t>Lua</a:t>
            </a:r>
          </a:p>
          <a:p>
            <a:pPr algn="r" defTabSz="913949" fontAlgn="base">
              <a:lnSpc>
                <a:spcPct val="110000"/>
              </a:lnSpc>
              <a:spcBef>
                <a:spcPct val="0"/>
              </a:spcBef>
              <a:spcAft>
                <a:spcPct val="0"/>
              </a:spcAft>
            </a:pPr>
            <a:r>
              <a:rPr lang="en-US" sz="2941" dirty="0">
                <a:solidFill>
                  <a:schemeClr val="tx2"/>
                </a:solidFill>
              </a:rPr>
              <a:t>Javascript</a:t>
            </a:r>
          </a:p>
          <a:p>
            <a:pPr algn="r" defTabSz="913949" fontAlgn="base">
              <a:lnSpc>
                <a:spcPct val="110000"/>
              </a:lnSpc>
              <a:spcBef>
                <a:spcPct val="0"/>
              </a:spcBef>
              <a:spcAft>
                <a:spcPct val="0"/>
              </a:spcAft>
            </a:pPr>
            <a:r>
              <a:rPr lang="en-US" sz="2941" dirty="0">
                <a:solidFill>
                  <a:schemeClr val="tx2"/>
                </a:solidFill>
              </a:rPr>
              <a:t>Actionscript</a:t>
            </a:r>
          </a:p>
          <a:p>
            <a:pPr algn="r" defTabSz="913949"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544" y="2503138"/>
            <a:ext cx="86102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5" y="3013530"/>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5" y="3523922"/>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5" y="4034313"/>
            <a:ext cx="84857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2" y="1855812"/>
            <a:ext cx="2137660" cy="2800931"/>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86"/>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9448" y="5640540"/>
            <a:ext cx="11353105" cy="651687"/>
          </a:xfrm>
          <a:prstGeom prst="rect">
            <a:avLst/>
          </a:prstGeom>
          <a:noFill/>
        </p:spPr>
        <p:txBody>
          <a:bodyPr wrap="square" lIns="179259" tIns="143407" rIns="179259" bIns="143407" rtlCol="0">
            <a:spAutoFit/>
          </a:bodyPr>
          <a:lstStyle/>
          <a:p>
            <a:pPr algn="ctr" defTabSz="913949" fontAlgn="base">
              <a:spcBef>
                <a:spcPct val="0"/>
              </a:spcBef>
              <a:spcAft>
                <a:spcPct val="0"/>
              </a:spcAft>
            </a:pPr>
            <a:r>
              <a:rPr lang="en-US" sz="2353" dirty="0" err="1"/>
              <a:t>Acceso</a:t>
            </a:r>
            <a:r>
              <a:rPr lang="en-US" sz="2353" dirty="0"/>
              <a:t> </a:t>
            </a:r>
            <a:r>
              <a:rPr lang="en-US" sz="2353" dirty="0" err="1"/>
              <a:t>limitado</a:t>
            </a:r>
            <a:r>
              <a:rPr lang="en-US" sz="2353" dirty="0"/>
              <a:t> a APIs </a:t>
            </a:r>
            <a:r>
              <a:rPr lang="en-US" sz="2353" dirty="0">
                <a:solidFill>
                  <a:schemeClr val="bg2">
                    <a:lumMod val="50000"/>
                  </a:schemeClr>
                </a:solidFill>
              </a:rPr>
              <a:t>•</a:t>
            </a:r>
            <a:r>
              <a:rPr lang="en-US" sz="2353" dirty="0"/>
              <a:t> </a:t>
            </a:r>
            <a:r>
              <a:rPr lang="en-US" sz="2353" dirty="0" err="1"/>
              <a:t>Menos</a:t>
            </a:r>
            <a:r>
              <a:rPr lang="en-US" sz="2353" dirty="0"/>
              <a:t> </a:t>
            </a:r>
            <a:r>
              <a:rPr lang="en-US" sz="2353" dirty="0" err="1"/>
              <a:t>rendimiento</a:t>
            </a:r>
            <a:r>
              <a:rPr lang="en-US" sz="2353" dirty="0"/>
              <a:t> </a:t>
            </a:r>
            <a:r>
              <a:rPr lang="en-US" sz="2353" dirty="0">
                <a:solidFill>
                  <a:schemeClr val="bg2">
                    <a:lumMod val="50000"/>
                  </a:schemeClr>
                </a:solidFill>
              </a:rPr>
              <a:t>•</a:t>
            </a:r>
            <a:r>
              <a:rPr lang="en-US" sz="2353" dirty="0"/>
              <a:t>  </a:t>
            </a:r>
            <a:r>
              <a:rPr lang="en-US" sz="2353" dirty="0" err="1"/>
              <a:t>Experiencia</a:t>
            </a:r>
            <a:r>
              <a:rPr lang="en-US" sz="2353" dirty="0"/>
              <a:t> de </a:t>
            </a:r>
            <a:r>
              <a:rPr lang="en-US" sz="2353" dirty="0" err="1"/>
              <a:t>usuario</a:t>
            </a:r>
            <a:r>
              <a:rPr lang="en-US" sz="2353" dirty="0"/>
              <a:t> </a:t>
            </a:r>
            <a:r>
              <a:rPr lang="en-US" sz="2353" dirty="0" err="1"/>
              <a:t>más</a:t>
            </a:r>
            <a:r>
              <a:rPr lang="en-US" sz="2353" dirty="0"/>
              <a:t> </a:t>
            </a:r>
            <a:r>
              <a:rPr lang="en-US" sz="2353" dirty="0" err="1"/>
              <a:t>pobre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5E1494-6B65-4E1E-9729-2B216CB62627}">
  <ds:schemaRefs>
    <ds:schemaRef ds:uri="http://purl.org/dc/terms/"/>
    <ds:schemaRef ds:uri="http://schemas.openxmlformats.org/package/2006/metadata/core-properties"/>
    <ds:schemaRef ds:uri="http://purl.org/dc/dcmitype/"/>
    <ds:schemaRef ds:uri="EEE5B532-0FC6-42A2-92D4-EABE09DEBFCC"/>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3.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4473</Words>
  <Application>Microsoft Office PowerPoint</Application>
  <PresentationFormat>Panorámica</PresentationFormat>
  <Paragraphs>635</Paragraphs>
  <Slides>61</Slides>
  <Notes>44</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61</vt:i4>
      </vt:variant>
    </vt:vector>
  </HeadingPairs>
  <TitlesOfParts>
    <vt:vector size="75" baseType="lpstr">
      <vt:lpstr>Arial</vt:lpstr>
      <vt:lpstr>Calibri</vt:lpstr>
      <vt:lpstr>Consolas</vt:lpstr>
      <vt:lpstr>Helvetica</vt:lpstr>
      <vt:lpstr>Helvetica Light</vt:lpstr>
      <vt:lpstr>Myriad Pro</vt:lpstr>
      <vt:lpstr>Neo Sans Std Medium</vt:lpstr>
      <vt:lpstr>Segoe Light</vt:lpstr>
      <vt:lpstr>Segoe UI</vt:lpstr>
      <vt:lpstr>Segoe UI </vt:lpstr>
      <vt:lpstr>Segoe UI Light</vt:lpstr>
      <vt:lpstr>Segoe UI Semibold</vt:lpstr>
      <vt:lpstr>Wingdings</vt:lpstr>
      <vt:lpstr>PPT%20Theme</vt:lpstr>
      <vt:lpstr>HandsOnLab</vt:lpstr>
      <vt:lpstr>¿Qué vamos a ver?</vt:lpstr>
      <vt:lpstr>Introducción al taller</vt:lpstr>
      <vt:lpstr>El taller</vt:lpstr>
      <vt:lpstr>Presentación de PowerPoint</vt:lpstr>
      <vt:lpstr>Introducción a Xamarin</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C# mola</vt:lpstr>
      <vt:lpstr>C# mola</vt:lpstr>
      <vt:lpstr>Android ItemClick, ¿ves diferencias?</vt:lpstr>
      <vt:lpstr>DEMO: Crear proyecto</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Estadísticas de código compartido</vt:lpstr>
      <vt:lpstr>Introducción a Xamarin.Forms</vt:lpstr>
      <vt:lpstr>Conoce Xamarin.Forms</vt:lpstr>
      <vt:lpstr>Xamarin + Xamarin.Forms</vt:lpstr>
      <vt:lpstr>¿Qué se incluye?</vt:lpstr>
      <vt:lpstr>Layouts</vt:lpstr>
      <vt:lpstr>Controles</vt:lpstr>
      <vt:lpstr>UI Nativa desde código compartido</vt:lpstr>
      <vt:lpstr>DEMO: Vistas básicas</vt:lpstr>
      <vt:lpstr>El patron MVVM</vt:lpstr>
      <vt:lpstr>Presentación de PowerPoint</vt:lpstr>
      <vt:lpstr>Presentación de PowerPoint</vt:lpstr>
      <vt:lpstr>Presentación de PowerPoint</vt:lpstr>
      <vt:lpstr>Presentación de PowerPoint</vt:lpstr>
      <vt:lpstr>DEMO: MVVM</vt:lpstr>
      <vt:lpstr>Azure Mobile Apps</vt:lpstr>
      <vt:lpstr>Azure App Service</vt:lpstr>
      <vt:lpstr>Plataforma App Service</vt:lpstr>
      <vt:lpstr>Azure Mobile Apps</vt:lpstr>
      <vt:lpstr>Creando una App en el portal</vt:lpstr>
      <vt:lpstr>Creando una App en el portal</vt:lpstr>
      <vt:lpstr>Verificar el servicio .NET</vt:lpstr>
      <vt:lpstr>Creando Azure App Services con .NET</vt:lpstr>
      <vt:lpstr>Crear una base de datos SQL en Azure</vt:lpstr>
      <vt:lpstr>Añadir base de datos SQL a Mobile App</vt:lpstr>
      <vt:lpstr>Tablas</vt:lpstr>
      <vt:lpstr>Tablas en backend node.js</vt:lpstr>
      <vt:lpstr>Tablas en backend node.js</vt:lpstr>
      <vt:lpstr>Tablas en backend node.js</vt:lpstr>
      <vt:lpstr>Creando tablas en backend node.js usando el portal Azure</vt:lpstr>
      <vt:lpstr>Creando tablas en backend node.js usando el portal Azure</vt:lpstr>
      <vt:lpstr>Añadiendo nuevas columnas</vt:lpstr>
      <vt:lpstr>Accediendo a tablas desde cliente</vt:lpstr>
      <vt:lpstr>DEMO: Azure</vt:lpstr>
      <vt:lpstr>Gracias a 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2017-06-03T15:05:28Z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